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7.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8.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9.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0.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1.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2.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3.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4.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6" r:id="rId3"/>
    <p:sldMasterId id="2147483714" r:id="rId4"/>
    <p:sldMasterId id="2147483731" r:id="rId5"/>
    <p:sldMasterId id="2147483749" r:id="rId6"/>
    <p:sldMasterId id="2147483761" r:id="rId7"/>
    <p:sldMasterId id="2147483779" r:id="rId8"/>
    <p:sldMasterId id="2147483803" r:id="rId9"/>
    <p:sldMasterId id="2147483821" r:id="rId10"/>
    <p:sldMasterId id="2147483839" r:id="rId11"/>
    <p:sldMasterId id="2147483857" r:id="rId12"/>
    <p:sldMasterId id="2147483874" r:id="rId13"/>
    <p:sldMasterId id="2147483892" r:id="rId14"/>
    <p:sldMasterId id="2147483910" r:id="rId15"/>
  </p:sldMasterIdLst>
  <p:notesMasterIdLst>
    <p:notesMasterId r:id="rId44"/>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Lst>
  <p:sldSz cx="12192000" cy="6858000"/>
  <p:notesSz cx="6858000" cy="9144000"/>
  <p:defaultTextStyle>
    <a:defPPr>
      <a:defRPr lang="es-G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76" d="100"/>
          <a:sy n="76" d="100"/>
        </p:scale>
        <p:origin x="90" y="7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3" Type="http://schemas.openxmlformats.org/officeDocument/2006/relationships/slideMaster" Target="slideMasters/slideMaster3.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10" Type="http://schemas.openxmlformats.org/officeDocument/2006/relationships/slideMaster" Target="slideMasters/slideMaster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GT"/>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02E385-E274-4317-B73E-440467FC70B2}" type="datetimeFigureOut">
              <a:rPr lang="es-GT" smtClean="0"/>
              <a:t>19/04/2017</a:t>
            </a:fld>
            <a:endParaRPr lang="es-GT"/>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GT"/>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GT"/>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GT"/>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5F2A84-A619-44A6-B802-52C2A0A16212}" type="slidenum">
              <a:rPr lang="es-GT" smtClean="0"/>
              <a:t>‹Nº›</a:t>
            </a:fld>
            <a:endParaRPr lang="es-GT"/>
          </a:p>
        </p:txBody>
      </p:sp>
    </p:spTree>
    <p:extLst>
      <p:ext uri="{BB962C8B-B14F-4D97-AF65-F5344CB8AC3E}">
        <p14:creationId xmlns:p14="http://schemas.microsoft.com/office/powerpoint/2010/main" val="4208413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a:p>
        </p:txBody>
      </p:sp>
      <p:sp>
        <p:nvSpPr>
          <p:cNvPr id="4" name="Marcador de número de diapositiva 3"/>
          <p:cNvSpPr>
            <a:spLocks noGrp="1"/>
          </p:cNvSpPr>
          <p:nvPr>
            <p:ph type="sldNum" sz="quarter" idx="10"/>
          </p:nvPr>
        </p:nvSpPr>
        <p:spPr/>
        <p:txBody>
          <a:bodyPr/>
          <a:lstStyle/>
          <a:p>
            <a:fld id="{3B5F2A84-A619-44A6-B802-52C2A0A16212}" type="slidenum">
              <a:rPr lang="es-GT" smtClean="0"/>
              <a:t>17</a:t>
            </a:fld>
            <a:endParaRPr lang="es-GT"/>
          </a:p>
        </p:txBody>
      </p:sp>
    </p:spTree>
    <p:extLst>
      <p:ext uri="{BB962C8B-B14F-4D97-AF65-F5344CB8AC3E}">
        <p14:creationId xmlns:p14="http://schemas.microsoft.com/office/powerpoint/2010/main" val="28945449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983232" y="5037663"/>
            <a:ext cx="897467" cy="279400"/>
          </a:xfrm>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a:xfrm>
            <a:off x="2692397" y="5037663"/>
            <a:ext cx="5214635" cy="279400"/>
          </a:xfrm>
        </p:spPr>
        <p:txBody>
          <a:bodyPr/>
          <a:lstStyle/>
          <a:p>
            <a:endParaRPr lang="es-GT"/>
          </a:p>
        </p:txBody>
      </p:sp>
      <p:sp>
        <p:nvSpPr>
          <p:cNvPr id="6" name="Slide Number Placeholder 5"/>
          <p:cNvSpPr>
            <a:spLocks noGrp="1"/>
          </p:cNvSpPr>
          <p:nvPr>
            <p:ph type="sldNum" sz="quarter" idx="12"/>
          </p:nvPr>
        </p:nvSpPr>
        <p:spPr>
          <a:xfrm>
            <a:off x="8956900" y="5037663"/>
            <a:ext cx="551167" cy="279400"/>
          </a:xfrm>
        </p:spPr>
        <p:txBody>
          <a:bodyPr/>
          <a:lstStyle/>
          <a:p>
            <a:fld id="{D9557691-90B0-4A21-9858-B3BBFEF1D374}" type="slidenum">
              <a:rPr lang="es-GT" smtClean="0"/>
              <a:t>‹Nº›</a:t>
            </a:fld>
            <a:endParaRPr lang="es-GT"/>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7726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93280680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CDB509D8-364D-4D9C-8848-4854C1C1957B}" type="datetimeFigureOut">
              <a:rPr lang="es-GT" smtClean="0"/>
              <a:t>19/04/2017</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2118573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CDB509D8-364D-4D9C-8848-4854C1C1957B}" type="datetimeFigureOut">
              <a:rPr lang="es-GT" smtClean="0"/>
              <a:t>19/04/2017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5179961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B509D8-364D-4D9C-8848-4854C1C1957B}" type="datetimeFigureOut">
              <a:rPr lang="es-GT" smtClean="0"/>
              <a:t>19/04/2017</a:t>
            </a:fld>
            <a:endParaRPr lang="es-GT"/>
          </a:p>
        </p:txBody>
      </p:sp>
      <p:sp>
        <p:nvSpPr>
          <p:cNvPr id="3" name="Footer Placeholder 2"/>
          <p:cNvSpPr>
            <a:spLocks noGrp="1"/>
          </p:cNvSpPr>
          <p:nvPr>
            <p:ph type="ftr" sz="quarter" idx="11"/>
          </p:nvPr>
        </p:nvSpPr>
        <p:spPr/>
        <p:txBody>
          <a:bodyPr/>
          <a:lstStyle/>
          <a:p>
            <a:endParaRPr lang="es-GT"/>
          </a:p>
        </p:txBody>
      </p:sp>
      <p:sp>
        <p:nvSpPr>
          <p:cNvPr id="4" name="Slide Number Placeholder 3"/>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32380297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7681759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14825869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smtClean="0"/>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0701999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55794228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940353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57422538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CDB509D8-364D-4D9C-8848-4854C1C1957B}" type="datetimeFigureOut">
              <a:rPr lang="es-GT" smtClean="0"/>
              <a:t>19/04/2017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4223490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790712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CDB509D8-364D-4D9C-8848-4854C1C1957B}" type="datetimeFigureOut">
              <a:rPr lang="es-GT" smtClean="0"/>
              <a:t>19/04/2017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0992490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3074156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12935163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CDB509D8-364D-4D9C-8848-4854C1C1957B}" type="datetimeFigureOut">
              <a:rPr lang="es-GT" smtClean="0"/>
              <a:t>19/04/2017</a:t>
            </a:fld>
            <a:endParaRPr lang="es-GT"/>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s-GT"/>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D9557691-90B0-4A21-9858-B3BBFEF1D374}" type="slidenum">
              <a:rPr lang="es-GT" smtClean="0"/>
              <a:t>‹Nº›</a:t>
            </a:fld>
            <a:endParaRPr lang="es-GT"/>
          </a:p>
        </p:txBody>
      </p:sp>
    </p:spTree>
    <p:extLst>
      <p:ext uri="{BB962C8B-B14F-4D97-AF65-F5344CB8AC3E}">
        <p14:creationId xmlns:p14="http://schemas.microsoft.com/office/powerpoint/2010/main" val="230233573"/>
      </p:ext>
    </p:extLst>
  </p:cSld>
  <p:clrMapOvr>
    <a:overrideClrMapping bg1="lt1" tx1="dk1" bg2="lt2" tx2="dk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CDB509D8-364D-4D9C-8848-4854C1C1957B}" type="datetimeFigureOut">
              <a:rPr lang="es-GT" smtClean="0"/>
              <a:t>19/04/2017</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25561202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s-GT"/>
          </a:p>
        </p:txBody>
      </p:sp>
      <p:sp>
        <p:nvSpPr>
          <p:cNvPr id="6" name="Slide Number Placeholder 5"/>
          <p:cNvSpPr>
            <a:spLocks noGrp="1"/>
          </p:cNvSpPr>
          <p:nvPr>
            <p:ph type="sldNum" sz="quarter" idx="12"/>
          </p:nvPr>
        </p:nvSpPr>
        <p:spPr>
          <a:xfrm>
            <a:off x="8604504" y="5211060"/>
            <a:ext cx="2112264" cy="228600"/>
          </a:xfrm>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322157926"/>
      </p:ext>
    </p:extLst>
  </p:cSld>
  <p:clrMapOvr>
    <a:overrideClrMapping bg1="lt1" tx1="dk1" bg2="lt2" tx2="dk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20929979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CDB509D8-364D-4D9C-8848-4854C1C1957B}" type="datetimeFigureOut">
              <a:rPr lang="es-GT" smtClean="0"/>
              <a:t>19/04/2017</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16749264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CDB509D8-364D-4D9C-8848-4854C1C1957B}" type="datetimeFigureOut">
              <a:rPr lang="es-GT" smtClean="0"/>
              <a:t>19/04/2017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416749950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B509D8-364D-4D9C-8848-4854C1C1957B}" type="datetimeFigureOut">
              <a:rPr lang="es-GT" smtClean="0"/>
              <a:t>19/04/2017</a:t>
            </a:fld>
            <a:endParaRPr lang="es-GT"/>
          </a:p>
        </p:txBody>
      </p:sp>
      <p:sp>
        <p:nvSpPr>
          <p:cNvPr id="3" name="Footer Placeholder 2"/>
          <p:cNvSpPr>
            <a:spLocks noGrp="1"/>
          </p:cNvSpPr>
          <p:nvPr>
            <p:ph type="ftr" sz="quarter" idx="11"/>
          </p:nvPr>
        </p:nvSpPr>
        <p:spPr/>
        <p:txBody>
          <a:bodyPr/>
          <a:lstStyle/>
          <a:p>
            <a:endParaRPr lang="es-GT"/>
          </a:p>
        </p:txBody>
      </p:sp>
      <p:sp>
        <p:nvSpPr>
          <p:cNvPr id="4" name="Slide Number Placeholder 3"/>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6173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007174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8" name="Date Placeholder 7"/>
          <p:cNvSpPr>
            <a:spLocks noGrp="1"/>
          </p:cNvSpPr>
          <p:nvPr>
            <p:ph type="dt" sz="half" idx="10"/>
          </p:nvPr>
        </p:nvSpPr>
        <p:spPr/>
        <p:txBody>
          <a:bodyPr/>
          <a:lstStyle/>
          <a:p>
            <a:fld id="{CDB509D8-364D-4D9C-8848-4854C1C1957B}" type="datetimeFigureOut">
              <a:rPr lang="es-GT" smtClean="0"/>
              <a:t>19/04/2017</a:t>
            </a:fld>
            <a:endParaRPr lang="es-GT"/>
          </a:p>
        </p:txBody>
      </p:sp>
      <p:sp>
        <p:nvSpPr>
          <p:cNvPr id="9" name="Footer Placeholder 8"/>
          <p:cNvSpPr>
            <a:spLocks noGrp="1"/>
          </p:cNvSpPr>
          <p:nvPr>
            <p:ph type="ftr" sz="quarter" idx="11"/>
          </p:nvPr>
        </p:nvSpPr>
        <p:spPr/>
        <p:txBody>
          <a:bodyPr/>
          <a:lstStyle>
            <a:lvl1pPr algn="r">
              <a:defRPr/>
            </a:lvl1pPr>
          </a:lstStyle>
          <a:p>
            <a:endParaRPr lang="es-GT"/>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D9557691-90B0-4A21-9858-B3BBFEF1D374}" type="slidenum">
              <a:rPr lang="es-GT" smtClean="0"/>
              <a:t>‹Nº›</a:t>
            </a:fld>
            <a:endParaRPr lang="es-GT"/>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610492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s-GT"/>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D9557691-90B0-4A21-9858-B3BBFEF1D374}" type="slidenum">
              <a:rPr lang="es-GT" smtClean="0"/>
              <a:t>‹Nº›</a:t>
            </a:fld>
            <a:endParaRPr lang="es-GT"/>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9333604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95781657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91576989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7" name="Date Placeholder 6"/>
          <p:cNvSpPr>
            <a:spLocks noGrp="1"/>
          </p:cNvSpPr>
          <p:nvPr>
            <p:ph type="dt" sz="half" idx="10"/>
          </p:nvPr>
        </p:nvSpPr>
        <p:spPr/>
        <p:txBody>
          <a:bodyPr/>
          <a:lstStyle/>
          <a:p>
            <a:fld id="{CDB509D8-364D-4D9C-8848-4854C1C1957B}" type="datetimeFigureOut">
              <a:rPr lang="es-GT" smtClean="0"/>
              <a:t>19/04/2017</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51070594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04277564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s-ES" smtClean="0"/>
              <a:t>Haga clic para modificar el estilo de título del patrón</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22264047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87048456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20000" y="2505075"/>
            <a:ext cx="5025216"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s-ES" smtClean="0"/>
              <a:t>Haga clic para modificar el estilo de texto del patrón</a:t>
            </a:r>
          </a:p>
        </p:txBody>
      </p:sp>
      <p:sp>
        <p:nvSpPr>
          <p:cNvPr id="6" name="Content Placeholder 5"/>
          <p:cNvSpPr>
            <a:spLocks noGrp="1"/>
          </p:cNvSpPr>
          <p:nvPr>
            <p:ph sz="quarter" idx="4"/>
          </p:nvPr>
        </p:nvSpPr>
        <p:spPr>
          <a:xfrm>
            <a:off x="6319840" y="2505075"/>
            <a:ext cx="503554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CDB509D8-364D-4D9C-8848-4854C1C1957B}" type="datetimeFigureOut">
              <a:rPr lang="es-GT" smtClean="0"/>
              <a:t>19/04/2017</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400646052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CDB509D8-364D-4D9C-8848-4854C1C1957B}" type="datetimeFigureOut">
              <a:rPr lang="es-GT" smtClean="0"/>
              <a:t>19/04/2017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9745761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58817732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B509D8-364D-4D9C-8848-4854C1C1957B}" type="datetimeFigureOut">
              <a:rPr lang="es-GT" smtClean="0"/>
              <a:t>19/04/2017</a:t>
            </a:fld>
            <a:endParaRPr lang="es-GT"/>
          </a:p>
        </p:txBody>
      </p:sp>
      <p:sp>
        <p:nvSpPr>
          <p:cNvPr id="3" name="Footer Placeholder 2"/>
          <p:cNvSpPr>
            <a:spLocks noGrp="1"/>
          </p:cNvSpPr>
          <p:nvPr>
            <p:ph type="ftr" sz="quarter" idx="11"/>
          </p:nvPr>
        </p:nvSpPr>
        <p:spPr/>
        <p:txBody>
          <a:bodyPr/>
          <a:lstStyle/>
          <a:p>
            <a:endParaRPr lang="es-GT"/>
          </a:p>
        </p:txBody>
      </p:sp>
      <p:sp>
        <p:nvSpPr>
          <p:cNvPr id="4" name="Slide Number Placeholder 3"/>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58667233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80287405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89442840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21455932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16182232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4209127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4381618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s-ES" smtClean="0"/>
              <a:t>Haga clic para modificar el estilo de texto del patrón</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s-ES" smtClean="0"/>
              <a:t>Haga clic para modificar el estilo de texto del patrón</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CDB509D8-364D-4D9C-8848-4854C1C1957B}" type="datetimeFigureOut">
              <a:rPr lang="es-GT" smtClean="0"/>
              <a:t>19/04/2017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45305588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CDB509D8-364D-4D9C-8848-4854C1C1957B}" type="datetimeFigureOut">
              <a:rPr lang="es-GT" smtClean="0"/>
              <a:t>19/04/2017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09483356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059175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590637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73794052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19862082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720398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21111799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73115271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CDB509D8-364D-4D9C-8848-4854C1C1957B}" type="datetimeFigureOut">
              <a:rPr lang="es-GT" smtClean="0"/>
              <a:t>19/04/2017</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403315427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CDB509D8-364D-4D9C-8848-4854C1C1957B}" type="datetimeFigureOut">
              <a:rPr lang="es-GT" smtClean="0"/>
              <a:t>19/04/2017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82040045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B509D8-364D-4D9C-8848-4854C1C1957B}" type="datetimeFigureOut">
              <a:rPr lang="es-GT" smtClean="0"/>
              <a:t>19/04/2017</a:t>
            </a:fld>
            <a:endParaRPr lang="es-GT"/>
          </a:p>
        </p:txBody>
      </p:sp>
      <p:sp>
        <p:nvSpPr>
          <p:cNvPr id="3" name="Footer Placeholder 2"/>
          <p:cNvSpPr>
            <a:spLocks noGrp="1"/>
          </p:cNvSpPr>
          <p:nvPr>
            <p:ph type="ftr" sz="quarter" idx="11"/>
          </p:nvPr>
        </p:nvSpPr>
        <p:spPr/>
        <p:txBody>
          <a:bodyPr/>
          <a:lstStyle/>
          <a:p>
            <a:endParaRPr lang="es-GT"/>
          </a:p>
        </p:txBody>
      </p:sp>
      <p:sp>
        <p:nvSpPr>
          <p:cNvPr id="4" name="Slide Number Placeholder 3"/>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59410555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428624761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611931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857830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15540474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67041297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2239616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18309582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CDB509D8-364D-4D9C-8848-4854C1C1957B}" type="datetimeFigureOut">
              <a:rPr lang="es-GT" smtClean="0"/>
              <a:t>19/04/2017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62015413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CDB509D8-364D-4D9C-8848-4854C1C1957B}" type="datetimeFigureOut">
              <a:rPr lang="es-GT" smtClean="0"/>
              <a:t>19/04/2017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52828861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05783438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76189372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77794356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824391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105335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8508963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s-ES" smtClean="0"/>
              <a:t>Haga clic para modificar el estilo de título del patrón</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2682458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2" name="Content Placeholder 3"/>
          <p:cNvSpPr>
            <a:spLocks noGrp="1"/>
          </p:cNvSpPr>
          <p:nvPr>
            <p:ph sz="quarter" idx="13"/>
          </p:nvPr>
        </p:nvSpPr>
        <p:spPr>
          <a:xfrm>
            <a:off x="913774" y="3051012"/>
            <a:ext cx="5106027" cy="2740187"/>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3" name="Content Placeholder 5"/>
          <p:cNvSpPr>
            <a:spLocks noGrp="1"/>
          </p:cNvSpPr>
          <p:nvPr>
            <p:ph sz="quarter" idx="14"/>
          </p:nvPr>
        </p:nvSpPr>
        <p:spPr>
          <a:xfrm>
            <a:off x="6172200" y="3051012"/>
            <a:ext cx="5105401" cy="2740187"/>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CDB509D8-364D-4D9C-8848-4854C1C1957B}" type="datetimeFigureOut">
              <a:rPr lang="es-GT" smtClean="0"/>
              <a:t>19/04/2017</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24508433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CDB509D8-364D-4D9C-8848-4854C1C1957B}" type="datetimeFigureOut">
              <a:rPr lang="es-GT" smtClean="0"/>
              <a:t>19/04/2017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9031183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CDB509D8-364D-4D9C-8848-4854C1C1957B}" type="datetimeFigureOut">
              <a:rPr lang="es-GT" smtClean="0"/>
              <a:t>19/04/2017</a:t>
            </a:fld>
            <a:endParaRPr lang="es-GT"/>
          </a:p>
        </p:txBody>
      </p:sp>
      <p:sp>
        <p:nvSpPr>
          <p:cNvPr id="3" name="Footer Placeholder 2"/>
          <p:cNvSpPr>
            <a:spLocks noGrp="1"/>
          </p:cNvSpPr>
          <p:nvPr>
            <p:ph type="ftr" sz="quarter" idx="11"/>
          </p:nvPr>
        </p:nvSpPr>
        <p:spPr/>
        <p:txBody>
          <a:bodyPr/>
          <a:lstStyle/>
          <a:p>
            <a:endParaRPr lang="es-GT"/>
          </a:p>
        </p:txBody>
      </p:sp>
      <p:sp>
        <p:nvSpPr>
          <p:cNvPr id="4" name="Slide Number Placeholder 3"/>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97879276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s-ES" smtClean="0"/>
              <a:t>Haga clic para modificar el estilo de título del patrón</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27529380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82032133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7176760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53349164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258273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604475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49621798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CDB509D8-364D-4D9C-8848-4854C1C1957B}" type="datetimeFigureOut">
              <a:rPr lang="es-GT" smtClean="0"/>
              <a:t>19/04/2017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80535346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CDB509D8-364D-4D9C-8848-4854C1C1957B}" type="datetimeFigureOut">
              <a:rPr lang="es-GT" smtClean="0"/>
              <a:t>19/04/2017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94801198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99082408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s-ES" smtClean="0"/>
              <a:t>Haga clic para modificar el estilo de título del patrón</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78184837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2685168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75512632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65841846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33284148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CDB509D8-364D-4D9C-8848-4854C1C1957B}" type="datetimeFigureOut">
              <a:rPr lang="es-GT" smtClean="0"/>
              <a:t>19/04/2017</a:t>
            </a:fld>
            <a:endParaRPr lang="es-GT"/>
          </a:p>
        </p:txBody>
      </p:sp>
      <p:sp>
        <p:nvSpPr>
          <p:cNvPr id="8" name="Footer Placeholder 7"/>
          <p:cNvSpPr>
            <a:spLocks noGrp="1"/>
          </p:cNvSpPr>
          <p:nvPr>
            <p:ph type="ftr" sz="quarter" idx="11"/>
          </p:nvPr>
        </p:nvSpPr>
        <p:spPr/>
        <p:txBody>
          <a:bodyPr/>
          <a:lstStyle/>
          <a:p>
            <a:endParaRPr lang="es-GT"/>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972856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a:xfrm>
            <a:off x="9255346" y="2750337"/>
            <a:ext cx="1171888" cy="1356442"/>
          </a:xfrm>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98644234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CDB509D8-364D-4D9C-8848-4854C1C1957B}" type="datetimeFigureOut">
              <a:rPr lang="es-GT" smtClean="0"/>
              <a:t>19/04/2017</a:t>
            </a:fld>
            <a:endParaRPr lang="es-GT"/>
          </a:p>
        </p:txBody>
      </p:sp>
      <p:sp>
        <p:nvSpPr>
          <p:cNvPr id="4" name="Footer Placeholder 3"/>
          <p:cNvSpPr>
            <a:spLocks noGrp="1"/>
          </p:cNvSpPr>
          <p:nvPr>
            <p:ph type="ftr" sz="quarter" idx="11"/>
          </p:nvPr>
        </p:nvSpPr>
        <p:spPr/>
        <p:txBody>
          <a:bodyPr/>
          <a:lstStyle/>
          <a:p>
            <a:endParaRPr lang="es-GT"/>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64386803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B509D8-364D-4D9C-8848-4854C1C1957B}" type="datetimeFigureOut">
              <a:rPr lang="es-GT" smtClean="0"/>
              <a:t>19/04/2017</a:t>
            </a:fld>
            <a:endParaRPr lang="es-GT"/>
          </a:p>
        </p:txBody>
      </p:sp>
      <p:sp>
        <p:nvSpPr>
          <p:cNvPr id="3" name="Footer Placeholder 2"/>
          <p:cNvSpPr>
            <a:spLocks noGrp="1"/>
          </p:cNvSpPr>
          <p:nvPr>
            <p:ph type="ftr" sz="quarter" idx="11"/>
          </p:nvPr>
        </p:nvSpPr>
        <p:spPr/>
        <p:txBody>
          <a:bodyPr/>
          <a:lstStyle/>
          <a:p>
            <a:endParaRPr lang="es-GT"/>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07635887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99689382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93604394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41754826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smtClean="0"/>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9557691-90B0-4A21-9858-B3BBFEF1D374}" type="slidenum">
              <a:rPr lang="es-GT" smtClean="0"/>
              <a:t>‹Nº›</a:t>
            </a:fld>
            <a:endParaRPr lang="es-GT"/>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3415054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76879246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smtClean="0"/>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9557691-90B0-4A21-9858-B3BBFEF1D374}" type="slidenum">
              <a:rPr lang="es-GT" smtClean="0"/>
              <a:t>‹Nº›</a:t>
            </a:fld>
            <a:endParaRPr lang="es-GT"/>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7985158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smtClean="0"/>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6359224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1959090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42213769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13504187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defRPr>
            </a:lvl1pPr>
          </a:lstStyle>
          <a:p>
            <a:pPr lvl="0" algn="r"/>
            <a:r>
              <a:rPr lang="es-ES" smtClean="0"/>
              <a:t>Haga clic para modificar el estilo de título del patrón</a:t>
            </a:r>
            <a:endParaRPr lang="en-US" dirty="0"/>
          </a:p>
        </p:txBody>
      </p:sp>
      <p:sp>
        <p:nvSpPr>
          <p:cNvPr id="3" name="Subtitle 2"/>
          <p:cNvSpPr>
            <a:spLocks noGrp="1"/>
          </p:cNvSpPr>
          <p:nvPr>
            <p:ph type="subTitle" idx="1"/>
          </p:nvPr>
        </p:nvSpPr>
        <p:spPr>
          <a:xfrm>
            <a:off x="2209799" y="3694375"/>
            <a:ext cx="9144000" cy="754025"/>
          </a:xfrm>
        </p:spPr>
        <p:txBody>
          <a:bodyPr vert="horz" lIns="91440" tIns="45720" rIns="91440" bIns="45720"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stStyle>
          <a:p>
            <a:pPr marL="0" lvl="0" indent="0" algn="r">
              <a:buNone/>
            </a:pPr>
            <a:r>
              <a:rPr lang="es-ES" smtClean="0"/>
              <a:t>Haga clic para modificar el estilo de subtítulo del patrón</a:t>
            </a:r>
            <a:endParaRPr lang="en-US" dirty="0"/>
          </a:p>
        </p:txBody>
      </p:sp>
      <p:sp>
        <p:nvSpPr>
          <p:cNvPr id="7" name="Date Placeholder 6"/>
          <p:cNvSpPr>
            <a:spLocks noGrp="1"/>
          </p:cNvSpPr>
          <p:nvPr>
            <p:ph type="dt" sz="half" idx="10"/>
          </p:nvPr>
        </p:nvSpPr>
        <p:spPr/>
        <p:txBody>
          <a:bodyPr/>
          <a:lstStyle/>
          <a:p>
            <a:fld id="{CDB509D8-364D-4D9C-8848-4854C1C1957B}" type="datetimeFigureOut">
              <a:rPr lang="es-GT" smtClean="0"/>
              <a:t>19/04/2017</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77660887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99401681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32000"/>
                        <a:lumOff val="68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s-ES" smtClean="0"/>
              <a:t>Haga clic para modificar el estilo de título del patrón</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51512253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65219545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20000" y="2505075"/>
            <a:ext cx="5025216"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s-ES" smtClean="0"/>
              <a:t>Haga clic para modificar el estilo de texto del patrón</a:t>
            </a:r>
          </a:p>
        </p:txBody>
      </p:sp>
      <p:sp>
        <p:nvSpPr>
          <p:cNvPr id="6" name="Content Placeholder 5"/>
          <p:cNvSpPr>
            <a:spLocks noGrp="1"/>
          </p:cNvSpPr>
          <p:nvPr>
            <p:ph sz="quarter" idx="4"/>
          </p:nvPr>
        </p:nvSpPr>
        <p:spPr>
          <a:xfrm>
            <a:off x="6319840" y="2505075"/>
            <a:ext cx="503554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CDB509D8-364D-4D9C-8848-4854C1C1957B}" type="datetimeFigureOut">
              <a:rPr lang="es-GT" smtClean="0"/>
              <a:t>19/04/2017</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21722262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CDB509D8-364D-4D9C-8848-4854C1C1957B}" type="datetimeFigureOut">
              <a:rPr lang="es-GT" smtClean="0"/>
              <a:t>19/04/2017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87195920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B509D8-364D-4D9C-8848-4854C1C1957B}" type="datetimeFigureOut">
              <a:rPr lang="es-GT" smtClean="0"/>
              <a:t>19/04/2017</a:t>
            </a:fld>
            <a:endParaRPr lang="es-GT"/>
          </a:p>
        </p:txBody>
      </p:sp>
      <p:sp>
        <p:nvSpPr>
          <p:cNvPr id="3" name="Footer Placeholder 2"/>
          <p:cNvSpPr>
            <a:spLocks noGrp="1"/>
          </p:cNvSpPr>
          <p:nvPr>
            <p:ph type="ftr" sz="quarter" idx="11"/>
          </p:nvPr>
        </p:nvSpPr>
        <p:spPr/>
        <p:txBody>
          <a:bodyPr/>
          <a:lstStyle/>
          <a:p>
            <a:endParaRPr lang="es-GT"/>
          </a:p>
        </p:txBody>
      </p:sp>
      <p:sp>
        <p:nvSpPr>
          <p:cNvPr id="4" name="Slide Number Placeholder 3"/>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11089667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22513588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211331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3090699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a:xfrm>
            <a:off x="10729455" y="2869895"/>
            <a:ext cx="1154151" cy="1090789"/>
          </a:xfrm>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54492434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01665086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41791899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6830199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00796250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s-ES" smtClean="0"/>
              <a:t>Haga clic para modificar el estilo de texto del patrón</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s-ES" smtClean="0"/>
              <a:t>Haga clic para modificar el estilo de texto del patrón</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CDB509D8-364D-4D9C-8848-4854C1C1957B}" type="datetimeFigureOut">
              <a:rPr lang="es-GT" smtClean="0"/>
              <a:t>19/04/2017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19835367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CDB509D8-364D-4D9C-8848-4854C1C1957B}" type="datetimeFigureOut">
              <a:rPr lang="es-GT" smtClean="0"/>
              <a:t>19/04/2017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04342794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56647336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25485417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80353014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0704420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13372215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373001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71140142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CDB509D8-364D-4D9C-8848-4854C1C1957B}" type="datetimeFigureOut">
              <a:rPr lang="es-GT" smtClean="0"/>
              <a:t>19/04/2017</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72961524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3"/>
          <p:cNvSpPr>
            <a:spLocks noGrp="1"/>
          </p:cNvSpPr>
          <p:nvPr>
            <p:ph type="ftr" sz="quarter" idx="11"/>
          </p:nvPr>
        </p:nvSpPr>
        <p:spPr/>
        <p:txBody>
          <a:bodyPr/>
          <a:lstStyle/>
          <a:p>
            <a:endParaRPr lang="es-GT"/>
          </a:p>
        </p:txBody>
      </p:sp>
      <p:sp>
        <p:nvSpPr>
          <p:cNvPr id="6" name="Slide Number Placeholder 4"/>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25782316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2"/>
          <p:cNvSpPr>
            <a:spLocks noGrp="1"/>
          </p:cNvSpPr>
          <p:nvPr>
            <p:ph type="ftr" sz="quarter" idx="11"/>
          </p:nvPr>
        </p:nvSpPr>
        <p:spPr/>
        <p:txBody>
          <a:bodyPr/>
          <a:lstStyle/>
          <a:p>
            <a:endParaRPr lang="es-GT"/>
          </a:p>
        </p:txBody>
      </p:sp>
      <p:sp>
        <p:nvSpPr>
          <p:cNvPr id="6" name="Slide Number Placeholder 3"/>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88314517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7"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5"/>
          <p:cNvSpPr>
            <a:spLocks noGrp="1"/>
          </p:cNvSpPr>
          <p:nvPr>
            <p:ph type="ftr" sz="quarter" idx="11"/>
          </p:nvPr>
        </p:nvSpPr>
        <p:spPr/>
        <p:txBody>
          <a:bodyPr/>
          <a:lstStyle/>
          <a:p>
            <a:endParaRPr lang="es-GT"/>
          </a:p>
        </p:txBody>
      </p:sp>
      <p:sp>
        <p:nvSpPr>
          <p:cNvPr id="6"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68947454"/>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04916292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275954932"/>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55215286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smtClean="0"/>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smtClean="0"/>
              <a:t>Haga clic para modificar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9785737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80322" y="3030008"/>
            <a:ext cx="4698355" cy="2906179"/>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594123" y="3030008"/>
            <a:ext cx="4700059" cy="2906179"/>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CDB509D8-364D-4D9C-8848-4854C1C1957B}" type="datetimeFigureOut">
              <a:rPr lang="es-GT" smtClean="0"/>
              <a:t>19/04/2017</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301415982"/>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62447195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4"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849123562"/>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4"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98822886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069162451"/>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84340570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a:xfrm>
            <a:off x="1876424" y="5410201"/>
            <a:ext cx="5124886" cy="365125"/>
          </a:xfrm>
        </p:spPr>
        <p:txBody>
          <a:bodyPr/>
          <a:lstStyle/>
          <a:p>
            <a:endParaRPr lang="es-GT"/>
          </a:p>
        </p:txBody>
      </p:sp>
      <p:sp>
        <p:nvSpPr>
          <p:cNvPr id="6" name="Slide Number Placeholder 5"/>
          <p:cNvSpPr>
            <a:spLocks noGrp="1"/>
          </p:cNvSpPr>
          <p:nvPr>
            <p:ph type="sldNum" sz="quarter" idx="12"/>
          </p:nvPr>
        </p:nvSpPr>
        <p:spPr>
          <a:xfrm>
            <a:off x="9896911" y="5410199"/>
            <a:ext cx="771089" cy="365125"/>
          </a:xfrm>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41902932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43391021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65077640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264969558"/>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CDB509D8-364D-4D9C-8848-4854C1C1957B}" type="datetimeFigureOut">
              <a:rPr lang="es-GT" smtClean="0"/>
              <a:t>19/04/2017</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8635989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CDB509D8-364D-4D9C-8848-4854C1C1957B}" type="datetimeFigureOut">
              <a:rPr lang="es-GT" smtClean="0"/>
              <a:t>19/04/2017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86036050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CDB509D8-364D-4D9C-8848-4854C1C1957B}" type="datetimeFigureOut">
              <a:rPr lang="es-GT" smtClean="0"/>
              <a:t>19/04/2017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993367262"/>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B509D8-364D-4D9C-8848-4854C1C1957B}" type="datetimeFigureOut">
              <a:rPr lang="es-GT" smtClean="0"/>
              <a:t>19/04/2017</a:t>
            </a:fld>
            <a:endParaRPr lang="es-GT"/>
          </a:p>
        </p:txBody>
      </p:sp>
      <p:sp>
        <p:nvSpPr>
          <p:cNvPr id="3" name="Footer Placeholder 2"/>
          <p:cNvSpPr>
            <a:spLocks noGrp="1"/>
          </p:cNvSpPr>
          <p:nvPr>
            <p:ph type="ftr" sz="quarter" idx="11"/>
          </p:nvPr>
        </p:nvSpPr>
        <p:spPr/>
        <p:txBody>
          <a:bodyPr/>
          <a:lstStyle/>
          <a:p>
            <a:endParaRPr lang="es-GT"/>
          </a:p>
        </p:txBody>
      </p:sp>
      <p:sp>
        <p:nvSpPr>
          <p:cNvPr id="4" name="Slide Number Placeholder 3"/>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77485811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24163826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4362302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smtClean="0"/>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73906720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09361090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87970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04608847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CDB509D8-364D-4D9C-8848-4854C1C1957B}" type="datetimeFigureOut">
              <a:rPr lang="es-GT" smtClean="0"/>
              <a:t>19/04/2017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05635698"/>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CDB509D8-364D-4D9C-8848-4854C1C1957B}" type="datetimeFigureOut">
              <a:rPr lang="es-GT" smtClean="0"/>
              <a:t>19/04/2017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3929115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CDB509D8-364D-4D9C-8848-4854C1C1957B}" type="datetimeFigureOut">
              <a:rPr lang="es-GT" smtClean="0"/>
              <a:t>19/04/2017</a:t>
            </a:fld>
            <a:endParaRPr lang="es-GT"/>
          </a:p>
        </p:txBody>
      </p:sp>
      <p:sp>
        <p:nvSpPr>
          <p:cNvPr id="3" name="Footer Placeholder 2"/>
          <p:cNvSpPr>
            <a:spLocks noGrp="1"/>
          </p:cNvSpPr>
          <p:nvPr>
            <p:ph type="ftr" sz="quarter" idx="11"/>
          </p:nvPr>
        </p:nvSpPr>
        <p:spPr/>
        <p:txBody>
          <a:bodyPr/>
          <a:lstStyle/>
          <a:p>
            <a:endParaRPr lang="es-GT"/>
          </a:p>
        </p:txBody>
      </p:sp>
      <p:sp>
        <p:nvSpPr>
          <p:cNvPr id="4" name="Slide Number Placeholder 3"/>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779937018"/>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47841362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10070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9515387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40070167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a:xfrm>
            <a:off x="10729455" y="4711309"/>
            <a:ext cx="1154151" cy="1090789"/>
          </a:xfrm>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0796386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a:xfrm>
            <a:off x="10729455" y="4711615"/>
            <a:ext cx="1154151" cy="1090789"/>
          </a:xfrm>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5021081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a:xfrm>
            <a:off x="10729455" y="4709925"/>
            <a:ext cx="1154151" cy="1090789"/>
          </a:xfrm>
        </p:spPr>
        <p:txBody>
          <a:bodyPr/>
          <a:lstStyle/>
          <a:p>
            <a:fld id="{D9557691-90B0-4A21-9858-B3BBFEF1D374}" type="slidenum">
              <a:rPr lang="es-GT" smtClean="0"/>
              <a:t>‹Nº›</a:t>
            </a:fld>
            <a:endParaRPr lang="es-GT"/>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485629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59285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a:xfrm>
            <a:off x="10729455" y="4709925"/>
            <a:ext cx="1154151" cy="1090789"/>
          </a:xfrm>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3691717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CDB509D8-364D-4D9C-8848-4854C1C1957B}" type="datetimeFigureOut">
              <a:rPr lang="es-GT" smtClean="0"/>
              <a:t>19/04/2017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4679810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CDB509D8-364D-4D9C-8848-4854C1C1957B}" type="datetimeFigureOut">
              <a:rPr lang="es-GT" smtClean="0"/>
              <a:t>19/04/2017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2534034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5137934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a:xfrm>
            <a:off x="680321" y="5936188"/>
            <a:ext cx="6126805" cy="365125"/>
          </a:xfrm>
        </p:spPr>
        <p:txBody>
          <a:bodyPr/>
          <a:lstStyle/>
          <a:p>
            <a:endParaRPr lang="es-GT"/>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D9557691-90B0-4A21-9858-B3BBFEF1D374}" type="slidenum">
              <a:rPr lang="es-GT" smtClean="0"/>
              <a:t>‹Nº›</a:t>
            </a:fld>
            <a:endParaRPr lang="es-GT"/>
          </a:p>
        </p:txBody>
      </p:sp>
    </p:spTree>
    <p:extLst>
      <p:ext uri="{BB962C8B-B14F-4D97-AF65-F5344CB8AC3E}">
        <p14:creationId xmlns:p14="http://schemas.microsoft.com/office/powerpoint/2010/main" val="42291218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a:xfrm>
            <a:off x="3962399" y="5870575"/>
            <a:ext cx="4893958" cy="377825"/>
          </a:xfrm>
        </p:spPr>
        <p:txBody>
          <a:bodyPr/>
          <a:lstStyle/>
          <a:p>
            <a:endParaRPr lang="es-GT"/>
          </a:p>
        </p:txBody>
      </p:sp>
      <p:sp>
        <p:nvSpPr>
          <p:cNvPr id="6" name="Slide Number Placeholder 5"/>
          <p:cNvSpPr>
            <a:spLocks noGrp="1"/>
          </p:cNvSpPr>
          <p:nvPr>
            <p:ph type="sldNum" sz="quarter" idx="12"/>
          </p:nvPr>
        </p:nvSpPr>
        <p:spPr>
          <a:xfrm>
            <a:off x="10608958" y="5870575"/>
            <a:ext cx="551167" cy="377825"/>
          </a:xfrm>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876643034"/>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627502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1297698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2789931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CDB509D8-364D-4D9C-8848-4854C1C1957B}" type="datetimeFigureOut">
              <a:rPr lang="es-GT" smtClean="0"/>
              <a:t>19/04/2017</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742523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3731195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CDB509D8-364D-4D9C-8848-4854C1C1957B}" type="datetimeFigureOut">
              <a:rPr lang="es-GT" smtClean="0"/>
              <a:t>19/04/2017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41226337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CDB509D8-364D-4D9C-8848-4854C1C1957B}" type="datetimeFigureOut">
              <a:rPr lang="es-GT" smtClean="0"/>
              <a:t>19/04/2017</a:t>
            </a:fld>
            <a:endParaRPr lang="es-GT"/>
          </a:p>
        </p:txBody>
      </p:sp>
      <p:sp>
        <p:nvSpPr>
          <p:cNvPr id="3" name="Footer Placeholder 2"/>
          <p:cNvSpPr>
            <a:spLocks noGrp="1"/>
          </p:cNvSpPr>
          <p:nvPr>
            <p:ph type="ftr" sz="quarter" idx="11"/>
          </p:nvPr>
        </p:nvSpPr>
        <p:spPr/>
        <p:txBody>
          <a:bodyPr/>
          <a:lstStyle/>
          <a:p>
            <a:endParaRPr lang="es-GT"/>
          </a:p>
        </p:txBody>
      </p:sp>
      <p:sp>
        <p:nvSpPr>
          <p:cNvPr id="4" name="Slide Number Placeholder 3"/>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5461288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9331622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s-ES" smtClean="0"/>
              <a:t>Haga clic para modificar el estilo de título del patrón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8968744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5998260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8833495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61949765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6537158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1236174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378659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CDB509D8-364D-4D9C-8848-4854C1C1957B}" type="datetimeFigureOut">
              <a:rPr lang="es-GT" smtClean="0"/>
              <a:t>19/04/2017</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D9557691-90B0-4A21-9858-B3BBFEF1D374}" type="slidenum">
              <a:rPr lang="es-GT" smtClean="0"/>
              <a:t>‹Nº›</a:t>
            </a:fld>
            <a:endParaRPr lang="es-GT"/>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27727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
        <p:nvSpPr>
          <p:cNvPr id="8" name="Title 1"/>
          <p:cNvSpPr>
            <a:spLocks noGrp="1"/>
          </p:cNvSpPr>
          <p:nvPr>
            <p:ph type="title"/>
          </p:nvPr>
        </p:nvSpPr>
        <p:spPr>
          <a:xfrm>
            <a:off x="685801" y="609600"/>
            <a:ext cx="10131425" cy="1456267"/>
          </a:xfrm>
        </p:spPr>
        <p:txBody>
          <a:bodyPr/>
          <a:lstStyle/>
          <a:p>
            <a:r>
              <a:rPr lang="es-ES" smtClean="0"/>
              <a:t>Haga clic para modificar el estilo de título del patrón</a:t>
            </a:r>
            <a:endParaRPr lang="en-US" dirty="0"/>
          </a:p>
        </p:txBody>
      </p:sp>
    </p:spTree>
    <p:extLst>
      <p:ext uri="{BB962C8B-B14F-4D97-AF65-F5344CB8AC3E}">
        <p14:creationId xmlns:p14="http://schemas.microsoft.com/office/powerpoint/2010/main" val="23908845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5338062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1335696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96823966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540974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7558688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CDB509D8-364D-4D9C-8848-4854C1C1957B}" type="datetimeFigureOut">
              <a:rPr lang="es-GT" smtClean="0"/>
              <a:t>19/04/2017</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689784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CDB509D8-364D-4D9C-8848-4854C1C1957B}" type="datetimeFigureOut">
              <a:rPr lang="es-GT" smtClean="0"/>
              <a:t>19/04/2017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5213665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B509D8-364D-4D9C-8848-4854C1C1957B}" type="datetimeFigureOut">
              <a:rPr lang="es-GT" smtClean="0"/>
              <a:t>19/04/2017</a:t>
            </a:fld>
            <a:endParaRPr lang="es-GT"/>
          </a:p>
        </p:txBody>
      </p:sp>
      <p:sp>
        <p:nvSpPr>
          <p:cNvPr id="3" name="Footer Placeholder 2"/>
          <p:cNvSpPr>
            <a:spLocks noGrp="1"/>
          </p:cNvSpPr>
          <p:nvPr>
            <p:ph type="ftr" sz="quarter" idx="11"/>
          </p:nvPr>
        </p:nvSpPr>
        <p:spPr/>
        <p:txBody>
          <a:bodyPr/>
          <a:lstStyle/>
          <a:p>
            <a:endParaRPr lang="es-GT"/>
          </a:p>
        </p:txBody>
      </p:sp>
      <p:sp>
        <p:nvSpPr>
          <p:cNvPr id="4" name="Slide Number Placeholder 3"/>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5052799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952074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CDB509D8-364D-4D9C-8848-4854C1C1957B}" type="datetimeFigureOut">
              <a:rPr lang="es-GT" smtClean="0"/>
              <a:t>19/04/2017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D9557691-90B0-4A21-9858-B3BBFEF1D374}" type="slidenum">
              <a:rPr lang="es-GT" smtClean="0"/>
              <a:t>‹Nº›</a:t>
            </a:fld>
            <a:endParaRPr lang="es-GT"/>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54076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9175038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4315738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4627375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8063588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7516730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8809649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411765024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2337622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s-GT"/>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D9557691-90B0-4A21-9858-B3BBFEF1D374}" type="slidenum">
              <a:rPr lang="es-GT" smtClean="0"/>
              <a:t>‹Nº›</a:t>
            </a:fld>
            <a:endParaRPr lang="es-GT"/>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872491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394866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B509D8-364D-4D9C-8848-4854C1C1957B}" type="datetimeFigureOut">
              <a:rPr lang="es-GT" smtClean="0"/>
              <a:t>19/04/2017</a:t>
            </a:fld>
            <a:endParaRPr lang="es-GT"/>
          </a:p>
        </p:txBody>
      </p:sp>
      <p:sp>
        <p:nvSpPr>
          <p:cNvPr id="3" name="Footer Placeholder 2"/>
          <p:cNvSpPr>
            <a:spLocks noGrp="1"/>
          </p:cNvSpPr>
          <p:nvPr>
            <p:ph type="ftr" sz="quarter" idx="11"/>
          </p:nvPr>
        </p:nvSpPr>
        <p:spPr/>
        <p:txBody>
          <a:bodyPr/>
          <a:lstStyle/>
          <a:p>
            <a:endParaRPr lang="es-GT"/>
          </a:p>
        </p:txBody>
      </p:sp>
      <p:sp>
        <p:nvSpPr>
          <p:cNvPr id="4" name="Slide Number Placeholder 3"/>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8638259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0558859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s-ES" smtClean="0"/>
              <a:t>Haga clic para modificar el estilo de título del patrón</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68115940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2" name="Content Placeholder 3"/>
          <p:cNvSpPr>
            <a:spLocks noGrp="1"/>
          </p:cNvSpPr>
          <p:nvPr>
            <p:ph sz="quarter" idx="13"/>
          </p:nvPr>
        </p:nvSpPr>
        <p:spPr>
          <a:xfrm>
            <a:off x="685802" y="2861733"/>
            <a:ext cx="5088712" cy="2512852"/>
          </a:xfrm>
        </p:spPr>
        <p:txBody>
          <a:bodyPr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3" name="Content Placeholder 5"/>
          <p:cNvSpPr>
            <a:spLocks noGrp="1"/>
          </p:cNvSpPr>
          <p:nvPr>
            <p:ph sz="quarter" idx="14"/>
          </p:nvPr>
        </p:nvSpPr>
        <p:spPr>
          <a:xfrm>
            <a:off x="5993969" y="2861733"/>
            <a:ext cx="5088713" cy="2512852"/>
          </a:xfrm>
        </p:spPr>
        <p:txBody>
          <a:bodyPr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CDB509D8-364D-4D9C-8848-4854C1C1957B}" type="datetimeFigureOut">
              <a:rPr lang="es-GT" smtClean="0"/>
              <a:t>19/04/2017</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6757127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CDB509D8-364D-4D9C-8848-4854C1C1957B}" type="datetimeFigureOut">
              <a:rPr lang="es-GT" smtClean="0"/>
              <a:t>19/04/2017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2081536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B509D8-364D-4D9C-8848-4854C1C1957B}" type="datetimeFigureOut">
              <a:rPr lang="es-GT" smtClean="0"/>
              <a:t>19/04/2017</a:t>
            </a:fld>
            <a:endParaRPr lang="es-GT"/>
          </a:p>
        </p:txBody>
      </p:sp>
      <p:sp>
        <p:nvSpPr>
          <p:cNvPr id="3" name="Footer Placeholder 2"/>
          <p:cNvSpPr>
            <a:spLocks noGrp="1"/>
          </p:cNvSpPr>
          <p:nvPr>
            <p:ph type="ftr" sz="quarter" idx="11"/>
          </p:nvPr>
        </p:nvSpPr>
        <p:spPr/>
        <p:txBody>
          <a:bodyPr/>
          <a:lstStyle/>
          <a:p>
            <a:endParaRPr lang="es-GT"/>
          </a:p>
        </p:txBody>
      </p:sp>
      <p:sp>
        <p:nvSpPr>
          <p:cNvPr id="4" name="Slide Number Placeholder 3"/>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784067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s-ES" smtClean="0"/>
              <a:t>Haga clic para modificar el estilo de título del patrón</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7050756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4021566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025061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3373803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8762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80124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79622046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CDB509D8-364D-4D9C-8848-4854C1C1957B}" type="datetimeFigureOut">
              <a:rPr lang="es-GT" smtClean="0"/>
              <a:t>19/04/2017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43071889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CDB509D8-364D-4D9C-8848-4854C1C1957B}" type="datetimeFigureOut">
              <a:rPr lang="es-GT" smtClean="0"/>
              <a:t>19/04/2017</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72905447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s-ES" smtClean="0"/>
              <a:t>Haga clic para modificar el estilo de título del patrón</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17122218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s-ES" smtClean="0"/>
              <a:t>Haga clic para modificar el estilo de título del patrón</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4013880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08385195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1110070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97220405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8" name="Date Placeholder 7"/>
          <p:cNvSpPr>
            <a:spLocks noGrp="1"/>
          </p:cNvSpPr>
          <p:nvPr>
            <p:ph type="dt" sz="half" idx="10"/>
          </p:nvPr>
        </p:nvSpPr>
        <p:spPr/>
        <p:txBody>
          <a:bodyPr/>
          <a:lstStyle/>
          <a:p>
            <a:fld id="{CDB509D8-364D-4D9C-8848-4854C1C1957B}" type="datetimeFigureOut">
              <a:rPr lang="es-GT" smtClean="0"/>
              <a:t>19/04/2017</a:t>
            </a:fld>
            <a:endParaRPr lang="es-GT"/>
          </a:p>
        </p:txBody>
      </p:sp>
      <p:sp>
        <p:nvSpPr>
          <p:cNvPr id="9" name="Footer Placeholder 8"/>
          <p:cNvSpPr>
            <a:spLocks noGrp="1"/>
          </p:cNvSpPr>
          <p:nvPr>
            <p:ph type="ftr" sz="quarter" idx="11"/>
          </p:nvPr>
        </p:nvSpPr>
        <p:spPr/>
        <p:txBody>
          <a:bodyPr/>
          <a:lstStyle/>
          <a:p>
            <a:endParaRPr lang="es-GT"/>
          </a:p>
        </p:txBody>
      </p:sp>
      <p:sp>
        <p:nvSpPr>
          <p:cNvPr id="10" name="Slide Number Placeholder 9"/>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43015664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2" name="Date Placeholder 1"/>
          <p:cNvSpPr>
            <a:spLocks noGrp="1"/>
          </p:cNvSpPr>
          <p:nvPr>
            <p:ph type="dt" sz="half" idx="10"/>
          </p:nvPr>
        </p:nvSpPr>
        <p:spPr/>
        <p:txBody>
          <a:bodyPr/>
          <a:lstStyle/>
          <a:p>
            <a:fld id="{CDB509D8-364D-4D9C-8848-4854C1C1957B}" type="datetimeFigureOut">
              <a:rPr lang="es-GT" smtClean="0"/>
              <a:t>19/04/2017</a:t>
            </a:fld>
            <a:endParaRPr lang="es-GT"/>
          </a:p>
        </p:txBody>
      </p:sp>
      <p:sp>
        <p:nvSpPr>
          <p:cNvPr id="11" name="Footer Placeholder 10"/>
          <p:cNvSpPr>
            <a:spLocks noGrp="1"/>
          </p:cNvSpPr>
          <p:nvPr>
            <p:ph type="ftr" sz="quarter" idx="11"/>
          </p:nvPr>
        </p:nvSpPr>
        <p:spPr/>
        <p:txBody>
          <a:bodyPr/>
          <a:lstStyle/>
          <a:p>
            <a:endParaRPr lang="es-GT"/>
          </a:p>
        </p:txBody>
      </p:sp>
      <p:sp>
        <p:nvSpPr>
          <p:cNvPr id="12" name="Slide Number Placeholder 11"/>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82159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s-ES" smtClean="0"/>
              <a:t>Haga clic para modificar el estilo de título del patrón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78789382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smtClean="0"/>
              <a:t>Haga clic para modificar el estilo de título del patrón</a:t>
            </a:r>
            <a:endParaRPr lang="en-US" dirty="0"/>
          </a:p>
        </p:txBody>
      </p:sp>
      <p:sp>
        <p:nvSpPr>
          <p:cNvPr id="2" name="Date Placeholder 1"/>
          <p:cNvSpPr>
            <a:spLocks noGrp="1"/>
          </p:cNvSpPr>
          <p:nvPr>
            <p:ph type="dt" sz="half" idx="10"/>
          </p:nvPr>
        </p:nvSpPr>
        <p:spPr/>
        <p:txBody>
          <a:bodyPr/>
          <a:lstStyle/>
          <a:p>
            <a:fld id="{CDB509D8-364D-4D9C-8848-4854C1C1957B}" type="datetimeFigureOut">
              <a:rPr lang="es-GT" smtClean="0"/>
              <a:t>19/04/2017</a:t>
            </a:fld>
            <a:endParaRPr lang="es-GT"/>
          </a:p>
        </p:txBody>
      </p:sp>
      <p:sp>
        <p:nvSpPr>
          <p:cNvPr id="7" name="Footer Placeholder 6"/>
          <p:cNvSpPr>
            <a:spLocks noGrp="1"/>
          </p:cNvSpPr>
          <p:nvPr>
            <p:ph type="ftr" sz="quarter" idx="11"/>
          </p:nvPr>
        </p:nvSpPr>
        <p:spPr/>
        <p:txBody>
          <a:bodyPr/>
          <a:lstStyle/>
          <a:p>
            <a:endParaRPr lang="es-GT"/>
          </a:p>
        </p:txBody>
      </p:sp>
      <p:sp>
        <p:nvSpPr>
          <p:cNvPr id="8" name="Slide Number Placeholder 7"/>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24192334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92743714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8" name="Date Placeholder 7"/>
          <p:cNvSpPr>
            <a:spLocks noGrp="1"/>
          </p:cNvSpPr>
          <p:nvPr>
            <p:ph type="dt" sz="half" idx="10"/>
          </p:nvPr>
        </p:nvSpPr>
        <p:spPr/>
        <p:txBody>
          <a:bodyPr/>
          <a:lstStyle/>
          <a:p>
            <a:fld id="{CDB509D8-364D-4D9C-8848-4854C1C1957B}" type="datetimeFigureOut">
              <a:rPr lang="es-GT" smtClean="0"/>
              <a:t>19/04/2017</a:t>
            </a:fld>
            <a:endParaRPr lang="es-GT"/>
          </a:p>
        </p:txBody>
      </p:sp>
      <p:sp>
        <p:nvSpPr>
          <p:cNvPr id="9" name="Footer Placeholder 8"/>
          <p:cNvSpPr>
            <a:spLocks noGrp="1"/>
          </p:cNvSpPr>
          <p:nvPr>
            <p:ph type="ftr" sz="quarter" idx="11"/>
          </p:nvPr>
        </p:nvSpPr>
        <p:spPr/>
        <p:txBody>
          <a:bodyPr/>
          <a:lstStyle/>
          <a:p>
            <a:endParaRPr lang="es-GT"/>
          </a:p>
        </p:txBody>
      </p:sp>
      <p:sp>
        <p:nvSpPr>
          <p:cNvPr id="10" name="Slide Number Placeholder 9"/>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98171101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8" name="Date Placeholder 7"/>
          <p:cNvSpPr>
            <a:spLocks noGrp="1"/>
          </p:cNvSpPr>
          <p:nvPr>
            <p:ph type="dt" sz="half" idx="10"/>
          </p:nvPr>
        </p:nvSpPr>
        <p:spPr/>
        <p:txBody>
          <a:bodyPr/>
          <a:lstStyle/>
          <a:p>
            <a:fld id="{CDB509D8-364D-4D9C-8848-4854C1C1957B}" type="datetimeFigureOut">
              <a:rPr lang="es-GT" smtClean="0"/>
              <a:t>19/04/2017</a:t>
            </a:fld>
            <a:endParaRPr lang="es-GT"/>
          </a:p>
        </p:txBody>
      </p:sp>
      <p:sp>
        <p:nvSpPr>
          <p:cNvPr id="9" name="Footer Placeholder 8"/>
          <p:cNvSpPr>
            <a:spLocks noGrp="1"/>
          </p:cNvSpPr>
          <p:nvPr>
            <p:ph type="ftr" sz="quarter" idx="11"/>
          </p:nvPr>
        </p:nvSpPr>
        <p:spPr>
          <a:xfrm>
            <a:off x="3499101" y="6356350"/>
            <a:ext cx="5911517" cy="365125"/>
          </a:xfrm>
        </p:spPr>
        <p:txBody>
          <a:bodyPr/>
          <a:lstStyle/>
          <a:p>
            <a:endParaRPr lang="es-GT"/>
          </a:p>
        </p:txBody>
      </p:sp>
      <p:sp>
        <p:nvSpPr>
          <p:cNvPr id="10" name="Slide Number Placeholder 9"/>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89886434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CDB509D8-364D-4D9C-8848-4854C1C1957B}" type="datetimeFigureOut">
              <a:rPr lang="es-GT" smtClean="0"/>
              <a:t>19/04/2017</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62180897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CDB509D8-364D-4D9C-8848-4854C1C1957B}" type="datetimeFigureOut">
              <a:rPr lang="es-GT" smtClean="0"/>
              <a:t>19/04/2017</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75983796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a:xfrm>
            <a:off x="1876424" y="5410201"/>
            <a:ext cx="5124886" cy="365125"/>
          </a:xfrm>
        </p:spPr>
        <p:txBody>
          <a:bodyPr/>
          <a:lstStyle/>
          <a:p>
            <a:endParaRPr lang="es-GT"/>
          </a:p>
        </p:txBody>
      </p:sp>
      <p:sp>
        <p:nvSpPr>
          <p:cNvPr id="6" name="Slide Number Placeholder 5"/>
          <p:cNvSpPr>
            <a:spLocks noGrp="1"/>
          </p:cNvSpPr>
          <p:nvPr>
            <p:ph type="sldNum" sz="quarter" idx="12"/>
          </p:nvPr>
        </p:nvSpPr>
        <p:spPr>
          <a:xfrm>
            <a:off x="9896911" y="5410199"/>
            <a:ext cx="771089" cy="365125"/>
          </a:xfrm>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211418011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2226279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DB509D8-364D-4D9C-8848-4854C1C1957B}" type="datetimeFigureOut">
              <a:rPr lang="es-GT" smtClean="0"/>
              <a:t>19/04/2017</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36011383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CDB509D8-364D-4D9C-8848-4854C1C1957B}" type="datetimeFigureOut">
              <a:rPr lang="es-GT" smtClean="0"/>
              <a:t>19/04/2017</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D9557691-90B0-4A21-9858-B3BBFEF1D374}" type="slidenum">
              <a:rPr lang="es-GT" smtClean="0"/>
              <a:t>‹Nº›</a:t>
            </a:fld>
            <a:endParaRPr lang="es-GT"/>
          </a:p>
        </p:txBody>
      </p:sp>
    </p:spTree>
    <p:extLst>
      <p:ext uri="{BB962C8B-B14F-4D97-AF65-F5344CB8AC3E}">
        <p14:creationId xmlns:p14="http://schemas.microsoft.com/office/powerpoint/2010/main" val="1617949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theme" Target="../theme/theme10.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10" Type="http://schemas.openxmlformats.org/officeDocument/2006/relationships/slideLayout" Target="../slideLayouts/slideLayout150.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theme" Target="../theme/theme11.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image" Target="../media/image17.png"/><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3" Type="http://schemas.openxmlformats.org/officeDocument/2006/relationships/slideLayout" Target="../slideLayouts/slideLayout177.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theme" Target="../theme/theme12.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10" Type="http://schemas.openxmlformats.org/officeDocument/2006/relationships/slideLayout" Target="../slideLayouts/slideLayout184.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theme" Target="../theme/theme13.xml"/><Relationship Id="rId3" Type="http://schemas.openxmlformats.org/officeDocument/2006/relationships/slideLayout" Target="../slideLayouts/slideLayout193.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 Type="http://schemas.openxmlformats.org/officeDocument/2006/relationships/slideLayout" Target="../slideLayouts/slideLayout192.xml"/><Relationship Id="rId16" Type="http://schemas.openxmlformats.org/officeDocument/2006/relationships/slideLayout" Target="../slideLayouts/slideLayout206.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10" Type="http://schemas.openxmlformats.org/officeDocument/2006/relationships/slideLayout" Target="../slideLayouts/slideLayout200.xml"/><Relationship Id="rId19" Type="http://schemas.openxmlformats.org/officeDocument/2006/relationships/image" Target="../media/image28.png"/><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theme" Target="../theme/theme14.xml"/><Relationship Id="rId3" Type="http://schemas.openxmlformats.org/officeDocument/2006/relationships/slideLayout" Target="../slideLayouts/slideLayout210.xml"/><Relationship Id="rId21" Type="http://schemas.openxmlformats.org/officeDocument/2006/relationships/image" Target="../media/image32.png"/><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image" Target="../media/image31.png"/><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10" Type="http://schemas.openxmlformats.org/officeDocument/2006/relationships/slideLayout" Target="../slideLayouts/slideLayout217.xml"/><Relationship Id="rId19" Type="http://schemas.openxmlformats.org/officeDocument/2006/relationships/image" Target="../media/image30.png"/><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image" Target="../media/image33.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18" Type="http://schemas.openxmlformats.org/officeDocument/2006/relationships/theme" Target="../theme/theme15.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5" Type="http://schemas.openxmlformats.org/officeDocument/2006/relationships/slideLayout" Target="../slideLayouts/slideLayout239.xml"/><Relationship Id="rId10" Type="http://schemas.openxmlformats.org/officeDocument/2006/relationships/slideLayout" Target="../slideLayouts/slideLayout234.xml"/><Relationship Id="rId19" Type="http://schemas.openxmlformats.org/officeDocument/2006/relationships/image" Target="../media/image17.png"/><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7.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theme" Target="../theme/theme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image" Target="../media/image15.jpg"/><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theme" Target="../theme/theme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theme" Target="../theme/theme7.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19" Type="http://schemas.openxmlformats.org/officeDocument/2006/relationships/image" Target="../media/image17.png"/><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8.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theme" Target="../theme/theme9.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10" Type="http://schemas.openxmlformats.org/officeDocument/2006/relationships/slideLayout" Target="../slideLayouts/slideLayout133.xml"/><Relationship Id="rId19" Type="http://schemas.openxmlformats.org/officeDocument/2006/relationships/image" Target="../media/image20.png"/><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DB509D8-364D-4D9C-8848-4854C1C1957B}" type="datetimeFigureOut">
              <a:rPr lang="es-GT" smtClean="0"/>
              <a:t>19/04/2017</a:t>
            </a:fld>
            <a:endParaRPr lang="es-GT"/>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GT"/>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9557691-90B0-4A21-9858-B3BBFEF1D374}" type="slidenum">
              <a:rPr lang="es-GT" smtClean="0"/>
              <a:t>‹Nº›</a:t>
            </a:fld>
            <a:endParaRPr lang="es-GT"/>
          </a:p>
        </p:txBody>
      </p:sp>
    </p:spTree>
    <p:extLst>
      <p:ext uri="{BB962C8B-B14F-4D97-AF65-F5344CB8AC3E}">
        <p14:creationId xmlns:p14="http://schemas.microsoft.com/office/powerpoint/2010/main" val="7149469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CDB509D8-364D-4D9C-8848-4854C1C1957B}" type="datetimeFigureOut">
              <a:rPr lang="es-GT" smtClean="0"/>
              <a:t>19/04/2017</a:t>
            </a:fld>
            <a:endParaRPr lang="es-GT"/>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s-GT"/>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9557691-90B0-4A21-9858-B3BBFEF1D374}" type="slidenum">
              <a:rPr lang="es-GT" smtClean="0"/>
              <a:t>‹Nº›</a:t>
            </a:fld>
            <a:endParaRPr lang="es-GT"/>
          </a:p>
        </p:txBody>
      </p:sp>
    </p:spTree>
    <p:extLst>
      <p:ext uri="{BB962C8B-B14F-4D97-AF65-F5344CB8AC3E}">
        <p14:creationId xmlns:p14="http://schemas.microsoft.com/office/powerpoint/2010/main" val="2576246136"/>
      </p:ext>
    </p:extLst>
  </p:cSld>
  <p:clrMap bg1="dk1" tx1="lt1" bg2="dk2" tx2="lt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CDB509D8-364D-4D9C-8848-4854C1C1957B}" type="datetimeFigureOut">
              <a:rPr lang="es-GT" smtClean="0"/>
              <a:t>19/04/2017</a:t>
            </a:fld>
            <a:endParaRPr lang="es-GT"/>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s-GT"/>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9557691-90B0-4A21-9858-B3BBFEF1D374}" type="slidenum">
              <a:rPr lang="es-GT" smtClean="0"/>
              <a:t>‹Nº›</a:t>
            </a:fld>
            <a:endParaRPr lang="es-GT"/>
          </a:p>
        </p:txBody>
      </p:sp>
    </p:spTree>
    <p:extLst>
      <p:ext uri="{BB962C8B-B14F-4D97-AF65-F5344CB8AC3E}">
        <p14:creationId xmlns:p14="http://schemas.microsoft.com/office/powerpoint/2010/main" val="3494768001"/>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DB509D8-364D-4D9C-8848-4854C1C1957B}" type="datetimeFigureOut">
              <a:rPr lang="es-GT" smtClean="0"/>
              <a:t>19/04/2017</a:t>
            </a:fld>
            <a:endParaRPr lang="es-GT"/>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GT"/>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9557691-90B0-4A21-9858-B3BBFEF1D374}" type="slidenum">
              <a:rPr lang="es-GT" smtClean="0"/>
              <a:t>‹Nº›</a:t>
            </a:fld>
            <a:endParaRPr lang="es-GT"/>
          </a:p>
        </p:txBody>
      </p:sp>
    </p:spTree>
    <p:extLst>
      <p:ext uri="{BB962C8B-B14F-4D97-AF65-F5344CB8AC3E}">
        <p14:creationId xmlns:p14="http://schemas.microsoft.com/office/powerpoint/2010/main" val="1188085932"/>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CDB509D8-364D-4D9C-8848-4854C1C1957B}" type="datetimeFigureOut">
              <a:rPr lang="es-GT" smtClean="0"/>
              <a:t>19/04/2017</a:t>
            </a:fld>
            <a:endParaRPr lang="es-G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s-G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D9557691-90B0-4A21-9858-B3BBFEF1D374}" type="slidenum">
              <a:rPr lang="es-GT" smtClean="0"/>
              <a:t>‹Nº›</a:t>
            </a:fld>
            <a:endParaRPr lang="es-GT"/>
          </a:p>
        </p:txBody>
      </p:sp>
    </p:spTree>
    <p:extLst>
      <p:ext uri="{BB962C8B-B14F-4D97-AF65-F5344CB8AC3E}">
        <p14:creationId xmlns:p14="http://schemas.microsoft.com/office/powerpoint/2010/main" val="2922829492"/>
      </p:ext>
    </p:extLst>
  </p:cSld>
  <p:clrMap bg1="dk1" tx1="lt1" bg2="dk2" tx2="lt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DB509D8-364D-4D9C-8848-4854C1C1957B}" type="datetimeFigureOut">
              <a:rPr lang="es-GT" smtClean="0"/>
              <a:t>19/04/2017</a:t>
            </a:fld>
            <a:endParaRPr lang="es-GT"/>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s-GT"/>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9557691-90B0-4A21-9858-B3BBFEF1D374}" type="slidenum">
              <a:rPr lang="es-GT" smtClean="0"/>
              <a:t>‹Nº›</a:t>
            </a:fld>
            <a:endParaRPr lang="es-GT"/>
          </a:p>
        </p:txBody>
      </p:sp>
    </p:spTree>
    <p:extLst>
      <p:ext uri="{BB962C8B-B14F-4D97-AF65-F5344CB8AC3E}">
        <p14:creationId xmlns:p14="http://schemas.microsoft.com/office/powerpoint/2010/main" val="1800332721"/>
      </p:ext>
    </p:extLst>
  </p:cSld>
  <p:clrMap bg1="dk1" tx1="lt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 id="2147483908" r:id="rId16"/>
    <p:sldLayoutId id="214748390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DB509D8-364D-4D9C-8848-4854C1C1957B}" type="datetimeFigureOut">
              <a:rPr lang="es-GT" smtClean="0"/>
              <a:t>19/04/2017</a:t>
            </a:fld>
            <a:endParaRPr lang="es-GT"/>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s-GT"/>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9557691-90B0-4A21-9858-B3BBFEF1D374}" type="slidenum">
              <a:rPr lang="es-GT" smtClean="0"/>
              <a:t>‹Nº›</a:t>
            </a:fld>
            <a:endParaRPr lang="es-GT"/>
          </a:p>
        </p:txBody>
      </p:sp>
    </p:spTree>
    <p:extLst>
      <p:ext uri="{BB962C8B-B14F-4D97-AF65-F5344CB8AC3E}">
        <p14:creationId xmlns:p14="http://schemas.microsoft.com/office/powerpoint/2010/main" val="2301557897"/>
      </p:ext>
    </p:extLst>
  </p:cSld>
  <p:clrMap bg1="dk1" tx1="lt1" bg2="dk2" tx2="lt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DB509D8-364D-4D9C-8848-4854C1C1957B}" type="datetimeFigureOut">
              <a:rPr lang="es-GT" smtClean="0"/>
              <a:t>19/04/2017</a:t>
            </a:fld>
            <a:endParaRPr lang="es-GT"/>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s-GT"/>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D9557691-90B0-4A21-9858-B3BBFEF1D374}" type="slidenum">
              <a:rPr lang="es-GT" smtClean="0"/>
              <a:t>‹Nº›</a:t>
            </a:fld>
            <a:endParaRPr lang="es-GT"/>
          </a:p>
        </p:txBody>
      </p:sp>
    </p:spTree>
    <p:extLst>
      <p:ext uri="{BB962C8B-B14F-4D97-AF65-F5344CB8AC3E}">
        <p14:creationId xmlns:p14="http://schemas.microsoft.com/office/powerpoint/2010/main" val="4219368951"/>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DB509D8-364D-4D9C-8848-4854C1C1957B}" type="datetimeFigureOut">
              <a:rPr lang="es-GT" smtClean="0"/>
              <a:t>19/04/2017</a:t>
            </a:fld>
            <a:endParaRPr lang="es-GT"/>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GT"/>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9557691-90B0-4A21-9858-B3BBFEF1D374}" type="slidenum">
              <a:rPr lang="es-GT" smtClean="0"/>
              <a:t>‹Nº›</a:t>
            </a:fld>
            <a:endParaRPr lang="es-GT"/>
          </a:p>
        </p:txBody>
      </p:sp>
    </p:spTree>
    <p:extLst>
      <p:ext uri="{BB962C8B-B14F-4D97-AF65-F5344CB8AC3E}">
        <p14:creationId xmlns:p14="http://schemas.microsoft.com/office/powerpoint/2010/main" val="1750566069"/>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DB509D8-364D-4D9C-8848-4854C1C1957B}" type="datetimeFigureOut">
              <a:rPr lang="es-GT" smtClean="0"/>
              <a:t>19/04/2017</a:t>
            </a:fld>
            <a:endParaRPr lang="es-GT"/>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GT"/>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9557691-90B0-4A21-9858-B3BBFEF1D374}" type="slidenum">
              <a:rPr lang="es-GT" smtClean="0"/>
              <a:t>‹Nº›</a:t>
            </a:fld>
            <a:endParaRPr lang="es-GT"/>
          </a:p>
        </p:txBody>
      </p:sp>
    </p:spTree>
    <p:extLst>
      <p:ext uri="{BB962C8B-B14F-4D97-AF65-F5344CB8AC3E}">
        <p14:creationId xmlns:p14="http://schemas.microsoft.com/office/powerpoint/2010/main" val="318781660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DB509D8-364D-4D9C-8848-4854C1C1957B}" type="datetimeFigureOut">
              <a:rPr lang="es-GT" smtClean="0"/>
              <a:t>19/04/2017</a:t>
            </a:fld>
            <a:endParaRPr lang="es-GT"/>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s-GT"/>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D9557691-90B0-4A21-9858-B3BBFEF1D374}" type="slidenum">
              <a:rPr lang="es-GT" smtClean="0"/>
              <a:t>‹Nº›</a:t>
            </a:fld>
            <a:endParaRPr lang="es-GT"/>
          </a:p>
        </p:txBody>
      </p:sp>
    </p:spTree>
    <p:extLst>
      <p:ext uri="{BB962C8B-B14F-4D97-AF65-F5344CB8AC3E}">
        <p14:creationId xmlns:p14="http://schemas.microsoft.com/office/powerpoint/2010/main" val="345586870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CDB509D8-364D-4D9C-8848-4854C1C1957B}" type="datetimeFigureOut">
              <a:rPr lang="es-GT" smtClean="0"/>
              <a:t>19/04/2017</a:t>
            </a:fld>
            <a:endParaRPr lang="es-GT"/>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s-GT"/>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D9557691-90B0-4A21-9858-B3BBFEF1D374}" type="slidenum">
              <a:rPr lang="es-GT" smtClean="0"/>
              <a:t>‹Nº›</a:t>
            </a:fld>
            <a:endParaRPr lang="es-GT"/>
          </a:p>
        </p:txBody>
      </p:sp>
    </p:spTree>
    <p:extLst>
      <p:ext uri="{BB962C8B-B14F-4D97-AF65-F5344CB8AC3E}">
        <p14:creationId xmlns:p14="http://schemas.microsoft.com/office/powerpoint/2010/main" val="733646215"/>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DB509D8-364D-4D9C-8848-4854C1C1957B}" type="datetimeFigureOut">
              <a:rPr lang="es-GT" smtClean="0"/>
              <a:t>19/04/2017</a:t>
            </a:fld>
            <a:endParaRPr lang="es-GT"/>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s-GT"/>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9557691-90B0-4A21-9858-B3BBFEF1D374}" type="slidenum">
              <a:rPr lang="es-GT" smtClean="0"/>
              <a:t>‹Nº›</a:t>
            </a:fld>
            <a:endParaRPr lang="es-GT"/>
          </a:p>
        </p:txBody>
      </p:sp>
    </p:spTree>
    <p:extLst>
      <p:ext uri="{BB962C8B-B14F-4D97-AF65-F5344CB8AC3E}">
        <p14:creationId xmlns:p14="http://schemas.microsoft.com/office/powerpoint/2010/main" val="825565853"/>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DB509D8-364D-4D9C-8848-4854C1C1957B}" type="datetimeFigureOut">
              <a:rPr lang="es-GT" smtClean="0"/>
              <a:t>19/04/2017</a:t>
            </a:fld>
            <a:endParaRPr lang="es-GT"/>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s-GT"/>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D9557691-90B0-4A21-9858-B3BBFEF1D374}" type="slidenum">
              <a:rPr lang="es-GT" smtClean="0"/>
              <a:t>‹Nº›</a:t>
            </a:fld>
            <a:endParaRPr lang="es-GT"/>
          </a:p>
        </p:txBody>
      </p:sp>
    </p:spTree>
    <p:extLst>
      <p:ext uri="{BB962C8B-B14F-4D97-AF65-F5344CB8AC3E}">
        <p14:creationId xmlns:p14="http://schemas.microsoft.com/office/powerpoint/2010/main" val="231151935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CDB509D8-364D-4D9C-8848-4854C1C1957B}" type="datetimeFigureOut">
              <a:rPr lang="es-GT" smtClean="0"/>
              <a:t>19/04/2017</a:t>
            </a:fld>
            <a:endParaRPr lang="es-G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s-G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D9557691-90B0-4A21-9858-B3BBFEF1D374}" type="slidenum">
              <a:rPr lang="es-GT" smtClean="0"/>
              <a:t>‹Nº›</a:t>
            </a:fld>
            <a:endParaRPr lang="es-GT"/>
          </a:p>
        </p:txBody>
      </p:sp>
    </p:spTree>
    <p:extLst>
      <p:ext uri="{BB962C8B-B14F-4D97-AF65-F5344CB8AC3E}">
        <p14:creationId xmlns:p14="http://schemas.microsoft.com/office/powerpoint/2010/main" val="1689226494"/>
      </p:ext>
    </p:extLst>
  </p:cSld>
  <p:clrMap bg1="dk1" tx1="lt1" bg2="dk2" tx2="lt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es.wikipedia.org/wiki/Lenguaje_de_programaci%C3%B3n" TargetMode="External"/><Relationship Id="rId7" Type="http://schemas.openxmlformats.org/officeDocument/2006/relationships/hyperlink" Target="https://es.wikipedia.org/wiki/Lenguaje_ensamblador" TargetMode="External"/><Relationship Id="rId2" Type="http://schemas.openxmlformats.org/officeDocument/2006/relationships/hyperlink" Target="https://es.wikipedia.org/wiki/Programa_inform%C3%A1tico" TargetMode="External"/><Relationship Id="rId1" Type="http://schemas.openxmlformats.org/officeDocument/2006/relationships/slideLayout" Target="../slideLayouts/slideLayout125.xml"/><Relationship Id="rId6" Type="http://schemas.openxmlformats.org/officeDocument/2006/relationships/hyperlink" Target="https://es.wikipedia.org/wiki/Idioma_ingl%C3%A9s" TargetMode="External"/><Relationship Id="rId5" Type="http://schemas.openxmlformats.org/officeDocument/2006/relationships/hyperlink" Target="https://es.wikipedia.org/wiki/Sistema_binario" TargetMode="External"/><Relationship Id="rId4" Type="http://schemas.openxmlformats.org/officeDocument/2006/relationships/hyperlink" Target="https://es.wikipedia.org/wiki/C%C3%B3digo_m%C3%A1quina"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9.xml"/></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9.xml"/></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9.xml"/></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9.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6.xml"/></Relationships>
</file>

<file path=ppt/slides/_rels/slide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5.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5.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5.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2.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9.xml"/></Relationships>
</file>

<file path=ppt/slides/_rels/slide2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0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3.xml.rels><?xml version="1.0" encoding="UTF-8" standalone="yes"?>
<Relationships xmlns="http://schemas.openxmlformats.org/package/2006/relationships"><Relationship Id="rId8" Type="http://schemas.openxmlformats.org/officeDocument/2006/relationships/hyperlink" Target="https://es.wikipedia.org/wiki/Microprocesador" TargetMode="External"/><Relationship Id="rId3" Type="http://schemas.openxmlformats.org/officeDocument/2006/relationships/hyperlink" Target="https://es.wikipedia.org/wiki/Computadora_central" TargetMode="External"/><Relationship Id="rId7" Type="http://schemas.openxmlformats.org/officeDocument/2006/relationships/hyperlink" Target="https://es.wikipedia.org/wiki/CPU" TargetMode="External"/><Relationship Id="rId2" Type="http://schemas.openxmlformats.org/officeDocument/2006/relationships/hyperlink" Target="https://es.wikipedia.org/wiki/Microcomputadora" TargetMode="External"/><Relationship Id="rId1" Type="http://schemas.openxmlformats.org/officeDocument/2006/relationships/slideLayout" Target="../slideLayouts/slideLayout36.xml"/><Relationship Id="rId6" Type="http://schemas.openxmlformats.org/officeDocument/2006/relationships/hyperlink" Target="https://es.wikipedia.org/wiki/Tiempo_compartido_(inform%C3%A1tica)" TargetMode="External"/><Relationship Id="rId5" Type="http://schemas.openxmlformats.org/officeDocument/2006/relationships/hyperlink" Target="https://es.wikipedia.org/wiki/Mainframe" TargetMode="External"/><Relationship Id="rId10" Type="http://schemas.openxmlformats.org/officeDocument/2006/relationships/image" Target="../media/image36.png"/><Relationship Id="rId4" Type="http://schemas.openxmlformats.org/officeDocument/2006/relationships/hyperlink" Target="https://es.wikipedia.org/wiki/Computadora_personal" TargetMode="External"/><Relationship Id="rId9" Type="http://schemas.openxmlformats.org/officeDocument/2006/relationships/hyperlink" Target="https://es.wikipedia.org/wiki/Kit_electr%C3%B3nico"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s://es.wikipedia.org/wiki/Circuito_integrado" TargetMode="External"/><Relationship Id="rId7" Type="http://schemas.openxmlformats.org/officeDocument/2006/relationships/hyperlink" Target="https://es.wikipedia.org/wiki/Memoria_de_n%C3%BAcleo_magn%C3%A9tico" TargetMode="External"/><Relationship Id="rId2" Type="http://schemas.openxmlformats.org/officeDocument/2006/relationships/hyperlink" Target="https://es.wikipedia.org/wiki/Minicomputador" TargetMode="External"/><Relationship Id="rId1" Type="http://schemas.openxmlformats.org/officeDocument/2006/relationships/slideLayout" Target="../slideLayouts/slideLayout69.xml"/><Relationship Id="rId6" Type="http://schemas.openxmlformats.org/officeDocument/2006/relationships/hyperlink" Target="https://es.wikipedia.org/wiki/Estado_s%C3%B3lido" TargetMode="External"/><Relationship Id="rId5" Type="http://schemas.openxmlformats.org/officeDocument/2006/relationships/hyperlink" Target="https://es.wikipedia.org/wiki/Circuito_impreso" TargetMode="External"/><Relationship Id="rId4" Type="http://schemas.openxmlformats.org/officeDocument/2006/relationships/hyperlink" Target="https://es.wikipedia.org/wiki/Microprocesador"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www.monografias.com/trabajos16/manual-ingles/manual-ingles.shtml" TargetMode="External"/><Relationship Id="rId13" Type="http://schemas.openxmlformats.org/officeDocument/2006/relationships/hyperlink" Target="http://www.monografias.com/trabajos5/resudeimp/resudeimp.shtml" TargetMode="External"/><Relationship Id="rId3" Type="http://schemas.openxmlformats.org/officeDocument/2006/relationships/hyperlink" Target="http://www.monografias.com/trabajos15/computadoras/computadoras.shtml" TargetMode="External"/><Relationship Id="rId7" Type="http://schemas.openxmlformats.org/officeDocument/2006/relationships/hyperlink" Target="http://www.monografias.com/Matematicas/index.shtml" TargetMode="External"/><Relationship Id="rId12" Type="http://schemas.openxmlformats.org/officeDocument/2006/relationships/hyperlink" Target="http://www.monografias.com/trabajos6/diop/diop.shtml" TargetMode="External"/><Relationship Id="rId2" Type="http://schemas.openxmlformats.org/officeDocument/2006/relationships/hyperlink" Target="http://www.monografias.com/trabajos6/etic/etic.shtml" TargetMode="External"/><Relationship Id="rId1" Type="http://schemas.openxmlformats.org/officeDocument/2006/relationships/slideLayout" Target="../slideLayouts/slideLayout86.xml"/><Relationship Id="rId6" Type="http://schemas.openxmlformats.org/officeDocument/2006/relationships/hyperlink" Target="http://www.monografias.com/trabajos55/historias-de-matematicos/historias-de-matematicos.shtml" TargetMode="External"/><Relationship Id="rId11" Type="http://schemas.openxmlformats.org/officeDocument/2006/relationships/hyperlink" Target="http://www.monografias.com/trabajos5/sisope/sisope.shtml" TargetMode="External"/><Relationship Id="rId5" Type="http://schemas.openxmlformats.org/officeDocument/2006/relationships/hyperlink" Target="http://www.monografias.com/trabajos15/calidad-serv/calidad-serv.shtml#PLANT" TargetMode="External"/><Relationship Id="rId10" Type="http://schemas.openxmlformats.org/officeDocument/2006/relationships/hyperlink" Target="http://www.monografias.com/trabajos13/memor/memor.shtml" TargetMode="External"/><Relationship Id="rId4" Type="http://schemas.openxmlformats.org/officeDocument/2006/relationships/hyperlink" Target="http://www.monografias.com/trabajos6/auti/auti.shtml" TargetMode="External"/><Relationship Id="rId9" Type="http://schemas.openxmlformats.org/officeDocument/2006/relationships/hyperlink" Target="http://www.monografias.com/Tecnologia/index.shtml" TargetMode="External"/><Relationship Id="rId14" Type="http://schemas.openxmlformats.org/officeDocument/2006/relationships/image" Target="../media/image39.png"/></Relationships>
</file>

<file path=ppt/slides/_rels/slide7.xml.rels><?xml version="1.0" encoding="UTF-8" standalone="yes"?>
<Relationships xmlns="http://schemas.openxmlformats.org/package/2006/relationships"><Relationship Id="rId8" Type="http://schemas.openxmlformats.org/officeDocument/2006/relationships/hyperlink" Target="http://www.monografias.com/trabajos14/bombas/bombas.shtml" TargetMode="External"/><Relationship Id="rId3" Type="http://schemas.openxmlformats.org/officeDocument/2006/relationships/hyperlink" Target="http://www.monografias.com/trabajos13/sumato/sumato.shtml#SOLUCION" TargetMode="External"/><Relationship Id="rId7" Type="http://schemas.openxmlformats.org/officeDocument/2006/relationships/hyperlink" Target="http://www.monografias.com/trabajos11/teosis/teosis.shtml" TargetMode="External"/><Relationship Id="rId2" Type="http://schemas.openxmlformats.org/officeDocument/2006/relationships/hyperlink" Target="http://www.monografias.com/trabajos/adolmodin/adolmodin.shtml" TargetMode="External"/><Relationship Id="rId1" Type="http://schemas.openxmlformats.org/officeDocument/2006/relationships/slideLayout" Target="../slideLayouts/slideLayout97.xml"/><Relationship Id="rId6" Type="http://schemas.openxmlformats.org/officeDocument/2006/relationships/hyperlink" Target="http://www.monografias.com/trabajos5/epikan/epikan.shtml#guerra" TargetMode="External"/><Relationship Id="rId5" Type="http://schemas.openxmlformats.org/officeDocument/2006/relationships/hyperlink" Target="http://www.monografias.com/trabajos11/metods/metods.shtml" TargetMode="External"/><Relationship Id="rId4" Type="http://schemas.openxmlformats.org/officeDocument/2006/relationships/hyperlink" Target="http://www.monografias.com/trabajos35/el-poder/el-poder.shtml" TargetMode="External"/><Relationship Id="rId9" Type="http://schemas.openxmlformats.org/officeDocument/2006/relationships/image" Target="../media/image40.png"/></Relationships>
</file>

<file path=ppt/slides/_rels/slide8.xml.rels><?xml version="1.0" encoding="UTF-8" standalone="yes"?>
<Relationships xmlns="http://schemas.openxmlformats.org/package/2006/relationships"><Relationship Id="rId8" Type="http://schemas.openxmlformats.org/officeDocument/2006/relationships/hyperlink" Target="http://www.monografias.com/trabajos11/norma/norma.shtml" TargetMode="External"/><Relationship Id="rId3" Type="http://schemas.openxmlformats.org/officeDocument/2006/relationships/hyperlink" Target="http://www.monografias.com/trabajos11/valvus/valvus.shtml" TargetMode="External"/><Relationship Id="rId7" Type="http://schemas.openxmlformats.org/officeDocument/2006/relationships/hyperlink" Target="http://www.monografias.com/trabajos5/electro/electro.shtml" TargetMode="External"/><Relationship Id="rId2" Type="http://schemas.openxmlformats.org/officeDocument/2006/relationships/hyperlink" Target="http://www.monografias.com/trabajos7/mundi/mundi.shtml" TargetMode="External"/><Relationship Id="rId1" Type="http://schemas.openxmlformats.org/officeDocument/2006/relationships/slideLayout" Target="../slideLayouts/slideLayout114.xml"/><Relationship Id="rId6" Type="http://schemas.openxmlformats.org/officeDocument/2006/relationships/hyperlink" Target="http://www.monografias.com/trabajos12/pmbok/pmbok.shtml" TargetMode="External"/><Relationship Id="rId5" Type="http://schemas.openxmlformats.org/officeDocument/2006/relationships/hyperlink" Target="http://www.monografias.com/trabajos/indephispa/indephispa.shtml" TargetMode="External"/><Relationship Id="rId10" Type="http://schemas.openxmlformats.org/officeDocument/2006/relationships/image" Target="../media/image40.png"/><Relationship Id="rId4" Type="http://schemas.openxmlformats.org/officeDocument/2006/relationships/hyperlink" Target="http://www.monografias.com/trabajos13/radio/radio.shtml" TargetMode="External"/><Relationship Id="rId9" Type="http://schemas.openxmlformats.org/officeDocument/2006/relationships/hyperlink" Target="http://www.monografias.com/trabajos12/desorgan/desorgan.shtml"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2692398" y="1691014"/>
            <a:ext cx="6815669" cy="3287385"/>
          </a:xfrm>
        </p:spPr>
        <p:txBody>
          <a:bodyPr>
            <a:normAutofit/>
          </a:bodyPr>
          <a:lstStyle/>
          <a:p>
            <a:pPr algn="l"/>
            <a:r>
              <a:rPr lang="es-GT" sz="2000" dirty="0" smtClean="0"/>
              <a:t>Nombre: </a:t>
            </a:r>
            <a:r>
              <a:rPr lang="es-GT" sz="2000" dirty="0" err="1" smtClean="0"/>
              <a:t>Angel</a:t>
            </a:r>
            <a:r>
              <a:rPr lang="es-GT" sz="2000" dirty="0" smtClean="0"/>
              <a:t> </a:t>
            </a:r>
            <a:r>
              <a:rPr lang="es-GT" sz="2000" dirty="0" err="1" smtClean="0"/>
              <a:t>josue</a:t>
            </a:r>
            <a:r>
              <a:rPr lang="es-GT" sz="2000" dirty="0" smtClean="0"/>
              <a:t> </a:t>
            </a:r>
            <a:r>
              <a:rPr lang="es-GT" sz="2000" dirty="0" err="1" smtClean="0"/>
              <a:t>Guamuch</a:t>
            </a:r>
            <a:r>
              <a:rPr lang="es-GT" sz="2000" dirty="0" smtClean="0"/>
              <a:t> </a:t>
            </a:r>
            <a:r>
              <a:rPr lang="es-GT" sz="2000" dirty="0" err="1" smtClean="0"/>
              <a:t>Gonzalez</a:t>
            </a:r>
            <a:endParaRPr lang="es-GT" sz="2000" dirty="0" smtClean="0"/>
          </a:p>
          <a:p>
            <a:pPr algn="l"/>
            <a:r>
              <a:rPr lang="es-GT" sz="2000" dirty="0" smtClean="0"/>
              <a:t>Grado:5to.baco “A”</a:t>
            </a:r>
          </a:p>
          <a:p>
            <a:pPr algn="l"/>
            <a:r>
              <a:rPr lang="es-GT" sz="2000" dirty="0" smtClean="0"/>
              <a:t>Clave:18</a:t>
            </a:r>
          </a:p>
          <a:p>
            <a:pPr algn="l"/>
            <a:r>
              <a:rPr lang="es-GT" sz="2000" dirty="0" smtClean="0"/>
              <a:t>Tema: </a:t>
            </a:r>
          </a:p>
          <a:p>
            <a:pPr algn="l"/>
            <a:r>
              <a:rPr lang="es-GT" sz="2000" dirty="0" smtClean="0"/>
              <a:t>1.)   historia de la computación</a:t>
            </a:r>
          </a:p>
          <a:p>
            <a:pPr algn="l"/>
            <a:r>
              <a:rPr lang="es-GT" sz="2000" dirty="0" smtClean="0"/>
              <a:t>2.) historia de la programación</a:t>
            </a:r>
          </a:p>
          <a:p>
            <a:pPr algn="l"/>
            <a:r>
              <a:rPr lang="es-GT" sz="2000" dirty="0" smtClean="0"/>
              <a:t>3.)mantenimiento preventivo</a:t>
            </a:r>
          </a:p>
          <a:p>
            <a:endParaRPr lang="es-GT" dirty="0"/>
          </a:p>
        </p:txBody>
      </p:sp>
      <p:pic>
        <p:nvPicPr>
          <p:cNvPr id="5" name="Imagen 4"/>
          <p:cNvPicPr>
            <a:picLocks noChangeAspect="1"/>
          </p:cNvPicPr>
          <p:nvPr/>
        </p:nvPicPr>
        <p:blipFill>
          <a:blip r:embed="rId2"/>
          <a:stretch>
            <a:fillRect/>
          </a:stretch>
        </p:blipFill>
        <p:spPr>
          <a:xfrm>
            <a:off x="7203278" y="2909171"/>
            <a:ext cx="2304789" cy="1728592"/>
          </a:xfrm>
          <a:prstGeom prst="rect">
            <a:avLst/>
          </a:prstGeom>
          <a:ln>
            <a:noFill/>
          </a:ln>
          <a:effectLst>
            <a:softEdge rad="112500"/>
          </a:effectLst>
        </p:spPr>
      </p:pic>
    </p:spTree>
    <p:extLst>
      <p:ext uri="{BB962C8B-B14F-4D97-AF65-F5344CB8AC3E}">
        <p14:creationId xmlns:p14="http://schemas.microsoft.com/office/powerpoint/2010/main" val="28731570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inVertic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t>Historia</a:t>
            </a:r>
            <a:endParaRPr lang="es-GT" dirty="0"/>
          </a:p>
        </p:txBody>
      </p:sp>
      <p:sp>
        <p:nvSpPr>
          <p:cNvPr id="3" name="Marcador de contenido 2"/>
          <p:cNvSpPr>
            <a:spLocks noGrp="1"/>
          </p:cNvSpPr>
          <p:nvPr>
            <p:ph idx="1"/>
          </p:nvPr>
        </p:nvSpPr>
        <p:spPr>
          <a:xfrm>
            <a:off x="1120000" y="1825625"/>
            <a:ext cx="6445721" cy="4351338"/>
          </a:xfrm>
        </p:spPr>
        <p:txBody>
          <a:bodyPr>
            <a:normAutofit fontScale="77500" lnSpcReduction="20000"/>
          </a:bodyPr>
          <a:lstStyle/>
          <a:p>
            <a:r>
              <a:rPr lang="es-GT" dirty="0"/>
              <a:t>Para crear un </a:t>
            </a:r>
            <a:r>
              <a:rPr lang="es-GT" dirty="0">
                <a:hlinkClick r:id="rId2" tooltip="Programa informático"/>
              </a:rPr>
              <a:t>programa</a:t>
            </a:r>
            <a:r>
              <a:rPr lang="es-GT" dirty="0"/>
              <a:t>, y que la computadora lo interprete y ejecute las instrucciones escritas en él, debe escribirse en un </a:t>
            </a:r>
            <a:r>
              <a:rPr lang="es-GT" dirty="0">
                <a:hlinkClick r:id="rId3" tooltip="Lenguaje de programación"/>
              </a:rPr>
              <a:t>lenguaje de programación</a:t>
            </a:r>
            <a:r>
              <a:rPr lang="es-GT" dirty="0"/>
              <a:t>. En sus inicios las computadoras interpretaban solo instrucciones en un lenguaje específico, del más bajo nivel, conocido como </a:t>
            </a:r>
            <a:r>
              <a:rPr lang="es-GT" dirty="0">
                <a:hlinkClick r:id="rId4" tooltip="Código máquina"/>
              </a:rPr>
              <a:t>código máquina</a:t>
            </a:r>
            <a:r>
              <a:rPr lang="es-GT" dirty="0"/>
              <a:t>, siendo éste excesivamente complicado para programar. De hecho solo consiste en cadenas de números 1 y 0 (</a:t>
            </a:r>
            <a:r>
              <a:rPr lang="es-GT" dirty="0">
                <a:hlinkClick r:id="rId5" tooltip="Sistema binario"/>
              </a:rPr>
              <a:t>sistema binario</a:t>
            </a:r>
            <a:r>
              <a:rPr lang="es-GT" dirty="0"/>
              <a:t>). Para facilitar el trabajo de programación, los primeros científicos, que trabajaban en el área, decidieron reemplazar las instrucciones, secuencias de unos y ceros, por palabras o abreviaturas provenientes del </a:t>
            </a:r>
            <a:r>
              <a:rPr lang="es-GT" dirty="0">
                <a:hlinkClick r:id="rId6" tooltip="Idioma inglés"/>
              </a:rPr>
              <a:t>inglés</a:t>
            </a:r>
            <a:r>
              <a:rPr lang="es-GT" dirty="0"/>
              <a:t>; las codificaron y crearon así un lenguaje de mayor nivel, que se conoce como </a:t>
            </a:r>
            <a:r>
              <a:rPr lang="es-GT" dirty="0" err="1"/>
              <a:t>Assembly</a:t>
            </a:r>
            <a:r>
              <a:rPr lang="es-GT" dirty="0"/>
              <a:t> o </a:t>
            </a:r>
            <a:r>
              <a:rPr lang="es-GT" dirty="0">
                <a:hlinkClick r:id="rId7" tooltip="Lenguaje ensamblador"/>
              </a:rPr>
              <a:t>lenguaje ensamblador</a:t>
            </a:r>
            <a:r>
              <a:rPr lang="es-GT" dirty="0"/>
              <a:t>.</a:t>
            </a:r>
            <a:endParaRPr lang="es-GT" dirty="0"/>
          </a:p>
        </p:txBody>
      </p:sp>
      <p:pic>
        <p:nvPicPr>
          <p:cNvPr id="4" name="Imagen 3"/>
          <p:cNvPicPr>
            <a:picLocks noChangeAspect="1"/>
          </p:cNvPicPr>
          <p:nvPr/>
        </p:nvPicPr>
        <p:blipFill>
          <a:blip r:embed="rId8"/>
          <a:stretch>
            <a:fillRect/>
          </a:stretch>
        </p:blipFill>
        <p:spPr>
          <a:xfrm>
            <a:off x="7831311" y="2338909"/>
            <a:ext cx="3819525" cy="2105025"/>
          </a:xfrm>
          <a:prstGeom prst="rect">
            <a:avLst/>
          </a:prstGeom>
        </p:spPr>
      </p:pic>
    </p:spTree>
    <p:extLst>
      <p:ext uri="{BB962C8B-B14F-4D97-AF65-F5344CB8AC3E}">
        <p14:creationId xmlns:p14="http://schemas.microsoft.com/office/powerpoint/2010/main" val="8436119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000"/>
                                        <p:tgtEl>
                                          <p:spTgt spid="3">
                                            <p:txEl>
                                              <p:pRg st="0" end="0"/>
                                            </p:txEl>
                                          </p:spTgt>
                                        </p:tgtEl>
                                      </p:cBhvr>
                                    </p:animEffect>
                                    <p:anim calcmode="lin" valueType="num">
                                      <p:cBhvr>
                                        <p:cTn id="13"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14"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GT" sz="4900" dirty="0">
                <a:solidFill>
                  <a:srgbClr val="7030A0"/>
                </a:solidFill>
              </a:rPr>
              <a:t>Léxico y </a:t>
            </a:r>
            <a:r>
              <a:rPr lang="es-GT" sz="4900" dirty="0" smtClean="0">
                <a:solidFill>
                  <a:srgbClr val="7030A0"/>
                </a:solidFill>
              </a:rPr>
              <a:t>programación</a:t>
            </a:r>
            <a:r>
              <a:rPr lang="es-GT" dirty="0"/>
              <a:t/>
            </a:r>
            <a:br>
              <a:rPr lang="es-GT" dirty="0"/>
            </a:br>
            <a:endParaRPr lang="es-GT" dirty="0"/>
          </a:p>
        </p:txBody>
      </p:sp>
      <p:sp>
        <p:nvSpPr>
          <p:cNvPr id="3" name="Marcador de contenido 2"/>
          <p:cNvSpPr>
            <a:spLocks noGrp="1"/>
          </p:cNvSpPr>
          <p:nvPr>
            <p:ph idx="1"/>
          </p:nvPr>
        </p:nvSpPr>
        <p:spPr/>
        <p:txBody>
          <a:bodyPr/>
          <a:lstStyle/>
          <a:p>
            <a:r>
              <a:rPr lang="es-GT" dirty="0" smtClean="0"/>
              <a:t>La </a:t>
            </a:r>
            <a:r>
              <a:rPr lang="es-GT" dirty="0"/>
              <a:t>programación se rige por reglas y un conjunto más o menos reducido de órdenes, expresiones, instrucciones y comandos que tienden a asemejarse a una lengua natural acotada (en inglés); y que además tienen la particularidad de una reducida ambigüedad. Cuanto menos ambiguo es un lenguaje de programación, se dice, es más potente. Bajo esta premisa, y en el extremo, el lenguaje más potente existente es el binario, con ambigüedad nula (lo cual lleva a pensar así del lenguaje ensamblador).[cita requerida]</a:t>
            </a:r>
          </a:p>
          <a:p>
            <a:endParaRPr lang="es-GT" dirty="0"/>
          </a:p>
          <a:p>
            <a:r>
              <a:rPr lang="es-GT" dirty="0"/>
              <a:t>En los lenguajes de programación de alto nivel se distinguen diversos elementos entre los que se incluyen el léxico propio del lenguaje y las reglas semánticas y sintácticas.</a:t>
            </a:r>
          </a:p>
        </p:txBody>
      </p:sp>
    </p:spTree>
    <p:extLst>
      <p:ext uri="{BB962C8B-B14F-4D97-AF65-F5344CB8AC3E}">
        <p14:creationId xmlns:p14="http://schemas.microsoft.com/office/powerpoint/2010/main" val="5428051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3"/>
          </p:nvPr>
        </p:nvSpPr>
        <p:spPr>
          <a:xfrm>
            <a:off x="913774" y="2367092"/>
            <a:ext cx="5674916" cy="3424107"/>
          </a:xfrm>
        </p:spPr>
        <p:txBody>
          <a:bodyPr>
            <a:normAutofit fontScale="92500" lnSpcReduction="20000"/>
          </a:bodyPr>
          <a:lstStyle/>
          <a:p>
            <a:r>
              <a:rPr lang="es-GT" dirty="0"/>
              <a:t>Un algoritmo es una secuencia no ambigua, finita y ordenada de instrucciones que han de seguirse para resolver un problema. Un programa normalmente implementa (traduce a un lenguaje de programación concreto) uno o más algoritmos. Un algoritmo puede expresarse de distintas maneras: en forma gráfica, como un diagrama de flujo, en forma de código como en pseudocódigo o un lenguaje de programación, en forma explicativa.</a:t>
            </a:r>
          </a:p>
        </p:txBody>
      </p:sp>
      <p:sp>
        <p:nvSpPr>
          <p:cNvPr id="4" name="Rectángulo 3"/>
          <p:cNvSpPr/>
          <p:nvPr/>
        </p:nvSpPr>
        <p:spPr>
          <a:xfrm>
            <a:off x="2547119" y="812859"/>
            <a:ext cx="7097136" cy="923330"/>
          </a:xfrm>
          <a:prstGeom prst="rect">
            <a:avLst/>
          </a:prstGeom>
          <a:noFill/>
        </p:spPr>
        <p:txBody>
          <a:bodyPr wrap="none" lIns="91440" tIns="45720" rIns="91440" bIns="45720">
            <a:spAutoFit/>
          </a:bodyPr>
          <a:lstStyle/>
          <a:p>
            <a:pPr algn="ctr"/>
            <a:r>
              <a:rPr lang="es-ES" sz="5400" b="1" cap="none" spc="0" dirty="0" smtClean="0">
                <a:ln w="22225">
                  <a:solidFill>
                    <a:schemeClr val="accent2"/>
                  </a:solidFill>
                  <a:prstDash val="solid"/>
                </a:ln>
                <a:solidFill>
                  <a:schemeClr val="accent2">
                    <a:lumMod val="40000"/>
                    <a:lumOff val="60000"/>
                  </a:schemeClr>
                </a:solidFill>
                <a:effectLst/>
              </a:rPr>
              <a:t>Programas y algoritmos</a:t>
            </a:r>
            <a:endParaRPr lang="es-ES" sz="5400" b="1" cap="none" spc="0" dirty="0">
              <a:ln w="22225">
                <a:solidFill>
                  <a:schemeClr val="accent2"/>
                </a:solidFill>
                <a:prstDash val="solid"/>
              </a:ln>
              <a:solidFill>
                <a:schemeClr val="accent2">
                  <a:lumMod val="40000"/>
                  <a:lumOff val="60000"/>
                </a:schemeClr>
              </a:solidFill>
              <a:effectLst/>
            </a:endParaRPr>
          </a:p>
        </p:txBody>
      </p:sp>
      <p:sp>
        <p:nvSpPr>
          <p:cNvPr id="5" name="CuadroTexto 4"/>
          <p:cNvSpPr txBox="1"/>
          <p:nvPr/>
        </p:nvSpPr>
        <p:spPr>
          <a:xfrm>
            <a:off x="6776581" y="2417523"/>
            <a:ext cx="4872624" cy="2862322"/>
          </a:xfrm>
          <a:prstGeom prst="rect">
            <a:avLst/>
          </a:prstGeom>
          <a:noFill/>
        </p:spPr>
        <p:txBody>
          <a:bodyPr wrap="square" rtlCol="0">
            <a:spAutoFit/>
          </a:bodyPr>
          <a:lstStyle/>
          <a:p>
            <a:r>
              <a:rPr lang="es-GT" dirty="0"/>
              <a:t>La programación puede seguir muchos enfoques, o paradigmas, es decir, diversas maneras de formular la resolución de un problema dado. Algunos de los principales paradigmas de la programación son:</a:t>
            </a:r>
          </a:p>
          <a:p>
            <a:endParaRPr lang="es-GT" dirty="0"/>
          </a:p>
          <a:p>
            <a:r>
              <a:rPr lang="es-GT" dirty="0"/>
              <a:t>Programación declarativa</a:t>
            </a:r>
          </a:p>
          <a:p>
            <a:r>
              <a:rPr lang="es-GT" dirty="0"/>
              <a:t>Programación estructurada</a:t>
            </a:r>
          </a:p>
          <a:p>
            <a:r>
              <a:rPr lang="es-GT" dirty="0"/>
              <a:t>Programación modular</a:t>
            </a:r>
          </a:p>
          <a:p>
            <a:r>
              <a:rPr lang="es-GT" dirty="0"/>
              <a:t>Programación orientada a objetos</a:t>
            </a:r>
          </a:p>
        </p:txBody>
      </p:sp>
    </p:spTree>
    <p:extLst>
      <p:ext uri="{BB962C8B-B14F-4D97-AF65-F5344CB8AC3E}">
        <p14:creationId xmlns:p14="http://schemas.microsoft.com/office/powerpoint/2010/main" val="35558898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heel(1)">
                                      <p:cBhvr>
                                        <p:cTn id="2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sz="quarter" idx="13"/>
          </p:nvPr>
        </p:nvPicPr>
        <p:blipFill>
          <a:blip r:embed="rId2"/>
          <a:stretch>
            <a:fillRect/>
          </a:stretch>
        </p:blipFill>
        <p:spPr>
          <a:xfrm>
            <a:off x="2229633" y="2628425"/>
            <a:ext cx="8652166" cy="3246282"/>
          </a:xfrm>
          <a:prstGeom prst="rect">
            <a:avLst/>
          </a:prstGeom>
        </p:spPr>
      </p:pic>
      <p:sp>
        <p:nvSpPr>
          <p:cNvPr id="5" name="Rectángulo 4"/>
          <p:cNvSpPr/>
          <p:nvPr/>
        </p:nvSpPr>
        <p:spPr>
          <a:xfrm>
            <a:off x="3006496" y="913067"/>
            <a:ext cx="5778185" cy="923330"/>
          </a:xfrm>
          <a:prstGeom prst="rect">
            <a:avLst/>
          </a:prstGeom>
          <a:noFill/>
        </p:spPr>
        <p:txBody>
          <a:bodyPr wrap="none" lIns="91440" tIns="45720" rIns="91440" bIns="45720">
            <a:spAutoFit/>
          </a:bodyPr>
          <a:lstStyle/>
          <a:p>
            <a:pPr algn="ctr"/>
            <a:r>
              <a:rPr lang="es-ES" sz="54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Primera generación</a:t>
            </a:r>
            <a:endParaRPr lang="es-E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616131798"/>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sz="quarter" idx="13"/>
          </p:nvPr>
        </p:nvPicPr>
        <p:blipFill>
          <a:blip r:embed="rId2"/>
          <a:stretch>
            <a:fillRect/>
          </a:stretch>
        </p:blipFill>
        <p:spPr>
          <a:xfrm>
            <a:off x="2547039" y="2366963"/>
            <a:ext cx="7634521" cy="3683108"/>
          </a:xfrm>
          <a:prstGeom prst="rect">
            <a:avLst/>
          </a:prstGeom>
        </p:spPr>
      </p:pic>
      <p:sp>
        <p:nvSpPr>
          <p:cNvPr id="5" name="Rectángulo 4"/>
          <p:cNvSpPr/>
          <p:nvPr/>
        </p:nvSpPr>
        <p:spPr>
          <a:xfrm>
            <a:off x="2943440" y="950645"/>
            <a:ext cx="6054607" cy="923330"/>
          </a:xfrm>
          <a:prstGeom prst="rect">
            <a:avLst/>
          </a:prstGeom>
          <a:noFill/>
        </p:spPr>
        <p:txBody>
          <a:bodyPr wrap="none" lIns="91440" tIns="45720" rIns="91440" bIns="45720">
            <a:spAutoFit/>
          </a:bodyPr>
          <a:lstStyle/>
          <a:p>
            <a:pPr algn="ctr"/>
            <a:r>
              <a:rPr lang="es-E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Segunda generación</a:t>
            </a:r>
            <a:endParaRPr lang="es-E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92555690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8" presetClass="emph" presetSubtype="0" fill="hold" nodeType="clickEffect">
                                  <p:stCondLst>
                                    <p:cond delay="0"/>
                                  </p:stCondLst>
                                  <p:childTnLst>
                                    <p:animRot by="21600000">
                                      <p:cBhvr>
                                        <p:cTn id="13"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sz="quarter" idx="13"/>
          </p:nvPr>
        </p:nvPicPr>
        <p:blipFill>
          <a:blip r:embed="rId2"/>
          <a:stretch>
            <a:fillRect/>
          </a:stretch>
        </p:blipFill>
        <p:spPr>
          <a:xfrm>
            <a:off x="2880986" y="2168145"/>
            <a:ext cx="5525935" cy="3506145"/>
          </a:xfrm>
          <a:prstGeom prst="rect">
            <a:avLst/>
          </a:prstGeom>
        </p:spPr>
      </p:pic>
      <p:sp>
        <p:nvSpPr>
          <p:cNvPr id="5" name="Rectángulo 4"/>
          <p:cNvSpPr/>
          <p:nvPr/>
        </p:nvSpPr>
        <p:spPr>
          <a:xfrm>
            <a:off x="3107112" y="837910"/>
            <a:ext cx="5394362" cy="923330"/>
          </a:xfrm>
          <a:prstGeom prst="rect">
            <a:avLst/>
          </a:prstGeom>
          <a:noFill/>
        </p:spPr>
        <p:txBody>
          <a:bodyPr wrap="none" lIns="91440" tIns="45720" rIns="91440" bIns="45720">
            <a:spAutoFit/>
          </a:bodyPr>
          <a:lstStyle/>
          <a:p>
            <a:pPr algn="ctr"/>
            <a:r>
              <a:rPr lang="es-ES" sz="5400" dirty="0" smtClean="0">
                <a:ln w="0"/>
                <a:solidFill>
                  <a:schemeClr val="accent1"/>
                </a:solidFill>
                <a:effectLst>
                  <a:outerShdw blurRad="38100" dist="25400" dir="5400000" algn="ctr" rotWithShape="0">
                    <a:srgbClr val="6E747A">
                      <a:alpha val="43000"/>
                    </a:srgbClr>
                  </a:outerShdw>
                </a:effectLst>
              </a:rPr>
              <a:t>tercera</a:t>
            </a:r>
            <a:r>
              <a:rPr lang="es-ES" sz="5400" b="0" cap="none" spc="0" dirty="0" smtClean="0">
                <a:ln w="0"/>
                <a:solidFill>
                  <a:schemeClr val="accent1"/>
                </a:solidFill>
                <a:effectLst>
                  <a:outerShdw blurRad="38100" dist="25400" dir="5400000" algn="ctr" rotWithShape="0">
                    <a:srgbClr val="6E747A">
                      <a:alpha val="43000"/>
                    </a:srgbClr>
                  </a:outerShdw>
                </a:effectLst>
              </a:rPr>
              <a:t> generación</a:t>
            </a:r>
            <a:endParaRPr lang="es-E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39644711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367488" y="3106456"/>
            <a:ext cx="10493160" cy="1705562"/>
          </a:xfrm>
          <a:prstGeom prst="rect">
            <a:avLst/>
          </a:prstGeom>
        </p:spPr>
      </p:pic>
      <p:sp>
        <p:nvSpPr>
          <p:cNvPr id="5" name="Rectángulo 4"/>
          <p:cNvSpPr/>
          <p:nvPr/>
        </p:nvSpPr>
        <p:spPr>
          <a:xfrm>
            <a:off x="3243801" y="988222"/>
            <a:ext cx="5478936" cy="923330"/>
          </a:xfrm>
          <a:prstGeom prst="rect">
            <a:avLst/>
          </a:prstGeom>
          <a:noFill/>
        </p:spPr>
        <p:txBody>
          <a:bodyPr wrap="none" lIns="91440" tIns="45720" rIns="91440" bIns="45720">
            <a:spAutoFit/>
          </a:bodyPr>
          <a:lstStyle/>
          <a:p>
            <a:pPr algn="ctr"/>
            <a:r>
              <a:rPr lang="es-ES" sz="54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Cuarta generación</a:t>
            </a:r>
            <a:endParaRPr lang="es-E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4096890725"/>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5"/>
                                        </p:tgtEl>
                                        <p:attrNameLst>
                                          <p:attrName>style.color</p:attrName>
                                        </p:attrNameLst>
                                      </p:cBhvr>
                                      <p:by>
                                        <p:hsl h="0" s="-12549" l="-25098"/>
                                      </p:by>
                                    </p:animClr>
                                    <p:animClr clrSpc="hsl" dir="cw">
                                      <p:cBhvr>
                                        <p:cTn id="7" dur="500" fill="hold"/>
                                        <p:tgtEl>
                                          <p:spTgt spid="5"/>
                                        </p:tgtEl>
                                        <p:attrNameLst>
                                          <p:attrName>fillcolor</p:attrName>
                                        </p:attrNameLst>
                                      </p:cBhvr>
                                      <p:by>
                                        <p:hsl h="0" s="-12549" l="-25098"/>
                                      </p:by>
                                    </p:animClr>
                                    <p:animClr clrSpc="hsl" dir="cw">
                                      <p:cBhvr>
                                        <p:cTn id="8" dur="500" fill="hold"/>
                                        <p:tgtEl>
                                          <p:spTgt spid="5"/>
                                        </p:tgtEl>
                                        <p:attrNameLst>
                                          <p:attrName>stroke.color</p:attrName>
                                        </p:attrNameLst>
                                      </p:cBhvr>
                                      <p:by>
                                        <p:hsl h="0" s="-12549" l="-25098"/>
                                      </p:by>
                                    </p:animClr>
                                    <p:set>
                                      <p:cBhvr>
                                        <p:cTn id="9" dur="500" fill="hold"/>
                                        <p:tgtEl>
                                          <p:spTgt spid="5"/>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3"/>
          </p:nvPr>
        </p:nvSpPr>
        <p:spPr/>
        <p:txBody>
          <a:bodyPr>
            <a:normAutofit fontScale="70000" lnSpcReduction="20000"/>
          </a:bodyPr>
          <a:lstStyle/>
          <a:p>
            <a:r>
              <a:rPr lang="es-GT" dirty="0"/>
              <a:t>Como la quinta generación están conocidos los Lenguajes de inteligencia artificial. Han sido muy valorados al principio de las noventa - mientras ahora el desarrollo de software toma otras caminos.</a:t>
            </a:r>
          </a:p>
          <a:p>
            <a:endParaRPr lang="es-GT" dirty="0"/>
          </a:p>
          <a:p>
            <a:r>
              <a:rPr lang="es-GT" dirty="0"/>
              <a:t>Lo que veremos en el futuro es menos dependencia en el idioma, y más en el modelando herramientas, tal como el Unificado Modelando el Idioma (UML). La salida del modelando herramienta producirá mucho de nuestro código para nosotros; en el muy menos, producirá arquitectónico y los modelos del diseño y la estructura de nuestro código. Esto producirá un diseño (y posiblemente código) eso puede ser validado por el cliente antes de completar la implementación y probar. Cuando los problemas diarios que resolvemos llegan a ser más grande, nosotros tenemos cada vez menos tiempo “volver a hacer” el código. Los días de decir, “acabamos de escribir una versión de Beta y el cliente entonces pueden decir nosotros lo que ellos quieren realmente, son pasados”. Las organizaciones que fallan de obtener completa y corrige los requisitos de cliente antes de escribir el código saldrá del negocio. ¿Por qué? Porque toma demasiado largo, y cuesta también mucho, para escribir código dos o más vez. Las organizaciones que tienen un compromiso a la comprobación y la validación antes de producir código prosperarán - los otros fallarán.</a:t>
            </a:r>
          </a:p>
          <a:p>
            <a:endParaRPr lang="es-GT" dirty="0"/>
          </a:p>
          <a:p>
            <a:endParaRPr lang="es-GT" dirty="0"/>
          </a:p>
        </p:txBody>
      </p:sp>
      <p:sp>
        <p:nvSpPr>
          <p:cNvPr id="4" name="Rectángulo 3"/>
          <p:cNvSpPr/>
          <p:nvPr/>
        </p:nvSpPr>
        <p:spPr>
          <a:xfrm>
            <a:off x="3336598" y="687598"/>
            <a:ext cx="5518178"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5400" b="1" cap="none" spc="0" dirty="0" smtClean="0">
                <a:ln/>
                <a:solidFill>
                  <a:schemeClr val="accent3"/>
                </a:solidFill>
                <a:effectLst/>
              </a:rPr>
              <a:t>Quinta generación</a:t>
            </a:r>
            <a:endParaRPr lang="es-ES" sz="5400" b="1" cap="none" spc="0" dirty="0">
              <a:ln/>
              <a:solidFill>
                <a:schemeClr val="accent3"/>
              </a:solidFill>
              <a:effectLst/>
            </a:endParaRPr>
          </a:p>
        </p:txBody>
      </p:sp>
    </p:spTree>
    <p:extLst>
      <p:ext uri="{BB962C8B-B14F-4D97-AF65-F5344CB8AC3E}">
        <p14:creationId xmlns:p14="http://schemas.microsoft.com/office/powerpoint/2010/main" val="19201740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a:stretch>
            <a:fillRect/>
          </a:stretch>
        </p:blipFill>
        <p:spPr>
          <a:xfrm>
            <a:off x="2532735" y="2630467"/>
            <a:ext cx="8606028" cy="3106454"/>
          </a:xfrm>
          <a:prstGeom prst="rect">
            <a:avLst/>
          </a:prstGeom>
        </p:spPr>
      </p:pic>
      <p:sp>
        <p:nvSpPr>
          <p:cNvPr id="4" name="Rectángulo 3"/>
          <p:cNvSpPr/>
          <p:nvPr/>
        </p:nvSpPr>
        <p:spPr>
          <a:xfrm>
            <a:off x="1974193" y="549812"/>
            <a:ext cx="8945077" cy="923330"/>
          </a:xfrm>
          <a:prstGeom prst="rect">
            <a:avLst/>
          </a:prstGeom>
          <a:noFill/>
        </p:spPr>
        <p:txBody>
          <a:bodyPr wrap="none" lIns="91440" tIns="45720" rIns="91440" bIns="45720">
            <a:spAutoFit/>
          </a:bodyPr>
          <a:lstStyle/>
          <a:p>
            <a:pPr algn="ctr"/>
            <a:r>
              <a:rPr lang="es-ES" sz="5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Mantenimiento Preventivo</a:t>
            </a:r>
            <a:endParaRPr lang="es-E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394323673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t>Mantenimiento preventivo</a:t>
            </a:r>
            <a:endParaRPr lang="es-GT" dirty="0"/>
          </a:p>
        </p:txBody>
      </p:sp>
      <p:sp>
        <p:nvSpPr>
          <p:cNvPr id="3" name="Marcador de contenido 2"/>
          <p:cNvSpPr>
            <a:spLocks noGrp="1"/>
          </p:cNvSpPr>
          <p:nvPr>
            <p:ph idx="1"/>
          </p:nvPr>
        </p:nvSpPr>
        <p:spPr>
          <a:xfrm>
            <a:off x="2589212" y="2133600"/>
            <a:ext cx="8915400" cy="4229622"/>
          </a:xfrm>
        </p:spPr>
        <p:txBody>
          <a:bodyPr>
            <a:normAutofit fontScale="85000" lnSpcReduction="10000"/>
          </a:bodyPr>
          <a:lstStyle/>
          <a:p>
            <a:r>
              <a:rPr lang="es-GT" dirty="0"/>
              <a:t>En las operaciones de mantenimiento, el mantenimiento preventivo es el destinado a la conservación de equipos o instalaciones mediante la realización de revisión y reparación que garanticen su buen funcionamiento y fiabilidad. El mantenimiento preventivo se realiza en equipos en condiciones de funcionamiento, por oposición al mantenimiento correctivo que repara o pone en condiciones de funcionamiento aquellos que dejaron de funcionar o están dañados.</a:t>
            </a:r>
          </a:p>
          <a:p>
            <a:endParaRPr lang="es-GT" dirty="0"/>
          </a:p>
          <a:p>
            <a:r>
              <a:rPr lang="es-GT" dirty="0"/>
              <a:t>El primer objetivo del mantenimiento es evitar o mitigar las consecuencias de los fallos del equipo, logrando prevenir las incidencias antes de que estas ocurran. Las tareas de mantenimiento preventivo pueden incluir acciones como cambio de piezas desgastadas, cambios de aceites y lubricantes, etc. El mantenimiento preventivo debe evitar los fallos en el equipo antes de que estos ocurran.</a:t>
            </a:r>
          </a:p>
          <a:p>
            <a:endParaRPr lang="es-GT" dirty="0"/>
          </a:p>
          <a:p>
            <a:r>
              <a:rPr lang="es-GT" dirty="0"/>
              <a:t>Algunos de los métodos más habituales para determinar que procesos de mantenimiento preventivo deben llevarse a cabo son las recomendaciones de los fabricantes, la legislación vigente, las recomendaciones de expertos y las acciones llevadas a cabo sobre activos similares.</a:t>
            </a:r>
          </a:p>
        </p:txBody>
      </p:sp>
    </p:spTree>
    <p:extLst>
      <p:ext uri="{BB962C8B-B14F-4D97-AF65-F5344CB8AC3E}">
        <p14:creationId xmlns:p14="http://schemas.microsoft.com/office/powerpoint/2010/main" val="204378263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heel(1)">
                                      <p:cBhvr>
                                        <p:cTn id="15" dur="20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heel(1)">
                                      <p:cBhvr>
                                        <p:cTn id="20" dur="20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heel(1)">
                                      <p:cBhvr>
                                        <p:cTn id="25"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stretch>
            <a:fillRect/>
          </a:stretch>
        </p:blipFill>
        <p:spPr>
          <a:xfrm>
            <a:off x="3088746" y="2336800"/>
            <a:ext cx="5241062" cy="3598863"/>
          </a:xfrm>
          <a:prstGeom prst="rect">
            <a:avLst/>
          </a:prstGeom>
          <a:ln>
            <a:noFill/>
          </a:ln>
          <a:effectLst>
            <a:softEdge rad="112500"/>
          </a:effectLst>
        </p:spPr>
      </p:pic>
      <p:sp>
        <p:nvSpPr>
          <p:cNvPr id="5" name="Rectángulo 4"/>
          <p:cNvSpPr/>
          <p:nvPr/>
        </p:nvSpPr>
        <p:spPr>
          <a:xfrm>
            <a:off x="1368044" y="725177"/>
            <a:ext cx="8929817"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GT" sz="5400" b="1" dirty="0" smtClean="0">
                <a:ln/>
                <a:solidFill>
                  <a:schemeClr val="accent4"/>
                </a:solidFill>
              </a:rPr>
              <a:t>Historia de la computadora</a:t>
            </a:r>
            <a:endParaRPr lang="es-ES" sz="5400" b="1" dirty="0">
              <a:ln/>
              <a:solidFill>
                <a:schemeClr val="accent4"/>
              </a:solidFill>
            </a:endParaRPr>
          </a:p>
        </p:txBody>
      </p:sp>
    </p:spTree>
    <p:extLst>
      <p:ext uri="{BB962C8B-B14F-4D97-AF65-F5344CB8AC3E}">
        <p14:creationId xmlns:p14="http://schemas.microsoft.com/office/powerpoint/2010/main" val="31877888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t>Mantenimiento programado</a:t>
            </a:r>
            <a:endParaRPr lang="es-GT" dirty="0"/>
          </a:p>
        </p:txBody>
      </p:sp>
      <p:sp>
        <p:nvSpPr>
          <p:cNvPr id="3" name="Marcador de contenido 2"/>
          <p:cNvSpPr>
            <a:spLocks noGrp="1"/>
          </p:cNvSpPr>
          <p:nvPr>
            <p:ph idx="1"/>
          </p:nvPr>
        </p:nvSpPr>
        <p:spPr/>
        <p:txBody>
          <a:bodyPr/>
          <a:lstStyle/>
          <a:p>
            <a:r>
              <a:rPr lang="es-GT" dirty="0"/>
              <a:t>El mantenimiento programado, donde las revisiones se realizan por tiempo, kilometraje, horas de funcionamiento, etc. Así si ponemos por ejemplo un automóvil, y determinamos un mantenimiento programado, la presión de las ruedas se revisa cada tres meses, el aceite del motor se cambia cada 10 000 km, y la correa de distribución cada 90 000 km.</a:t>
            </a:r>
          </a:p>
        </p:txBody>
      </p:sp>
      <p:pic>
        <p:nvPicPr>
          <p:cNvPr id="4" name="Imagen 3"/>
          <p:cNvPicPr>
            <a:picLocks noChangeAspect="1"/>
          </p:cNvPicPr>
          <p:nvPr/>
        </p:nvPicPr>
        <p:blipFill>
          <a:blip r:embed="rId2"/>
          <a:stretch>
            <a:fillRect/>
          </a:stretch>
        </p:blipFill>
        <p:spPr>
          <a:xfrm>
            <a:off x="3557391" y="4246637"/>
            <a:ext cx="4157597" cy="2182738"/>
          </a:xfrm>
          <a:prstGeom prst="rect">
            <a:avLst/>
          </a:prstGeom>
        </p:spPr>
      </p:pic>
    </p:spTree>
    <p:extLst>
      <p:ext uri="{BB962C8B-B14F-4D97-AF65-F5344CB8AC3E}">
        <p14:creationId xmlns:p14="http://schemas.microsoft.com/office/powerpoint/2010/main" val="4408873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t>Mantenimiento Predictivo</a:t>
            </a:r>
            <a:endParaRPr lang="es-GT" dirty="0"/>
          </a:p>
        </p:txBody>
      </p:sp>
      <p:sp>
        <p:nvSpPr>
          <p:cNvPr id="3" name="Marcador de contenido 2"/>
          <p:cNvSpPr>
            <a:spLocks noGrp="1"/>
          </p:cNvSpPr>
          <p:nvPr>
            <p:ph idx="1"/>
          </p:nvPr>
        </p:nvSpPr>
        <p:spPr/>
        <p:txBody>
          <a:bodyPr/>
          <a:lstStyle/>
          <a:p>
            <a:r>
              <a:rPr lang="es-GT" dirty="0"/>
              <a:t>El mantenimiento predictivo, trata de determinar el momento en el cual se deben efectuar las reparaciones mediante un seguimiento que determine el periodo máximo de utilización antes de ser reparado.</a:t>
            </a:r>
          </a:p>
        </p:txBody>
      </p:sp>
      <p:pic>
        <p:nvPicPr>
          <p:cNvPr id="4" name="Imagen 3"/>
          <p:cNvPicPr>
            <a:picLocks noChangeAspect="1"/>
          </p:cNvPicPr>
          <p:nvPr/>
        </p:nvPicPr>
        <p:blipFill>
          <a:blip r:embed="rId2"/>
          <a:stretch>
            <a:fillRect/>
          </a:stretch>
        </p:blipFill>
        <p:spPr>
          <a:xfrm>
            <a:off x="4321479" y="3688466"/>
            <a:ext cx="3487046" cy="2081661"/>
          </a:xfrm>
          <a:prstGeom prst="rect">
            <a:avLst/>
          </a:prstGeom>
        </p:spPr>
      </p:pic>
    </p:spTree>
    <p:extLst>
      <p:ext uri="{BB962C8B-B14F-4D97-AF65-F5344CB8AC3E}">
        <p14:creationId xmlns:p14="http://schemas.microsoft.com/office/powerpoint/2010/main" val="20655660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2000"/>
                                        <p:tgtEl>
                                          <p:spTgt spid="3">
                                            <p:txEl>
                                              <p:pRg st="0" end="0"/>
                                            </p:txEl>
                                          </p:spTgt>
                                        </p:tgtEl>
                                      </p:cBhvr>
                                    </p:animEffect>
                                    <p:anim calcmode="lin" valueType="num">
                                      <p:cBhvr>
                                        <p:cTn id="26"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27"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fltVal val="0"/>
                                          </p:val>
                                        </p:tav>
                                        <p:tav tm="100000">
                                          <p:val>
                                            <p:strVal val="#ppt_w"/>
                                          </p:val>
                                        </p:tav>
                                      </p:tavLst>
                                    </p:anim>
                                    <p:anim calcmode="lin" valueType="num">
                                      <p:cBhvr>
                                        <p:cTn id="33" dur="500" fill="hold"/>
                                        <p:tgtEl>
                                          <p:spTgt spid="4"/>
                                        </p:tgtEl>
                                        <p:attrNameLst>
                                          <p:attrName>ppt_h</p:attrName>
                                        </p:attrNameLst>
                                      </p:cBhvr>
                                      <p:tavLst>
                                        <p:tav tm="0">
                                          <p:val>
                                            <p:fltVal val="0"/>
                                          </p:val>
                                        </p:tav>
                                        <p:tav tm="100000">
                                          <p:val>
                                            <p:strVal val="#ppt_h"/>
                                          </p:val>
                                        </p:tav>
                                      </p:tavLst>
                                    </p:anim>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t>Mantenimiento de oportunidad</a:t>
            </a:r>
            <a:endParaRPr lang="es-GT" dirty="0"/>
          </a:p>
        </p:txBody>
      </p:sp>
      <p:sp>
        <p:nvSpPr>
          <p:cNvPr id="3" name="Marcador de contenido 2"/>
          <p:cNvSpPr>
            <a:spLocks noGrp="1"/>
          </p:cNvSpPr>
          <p:nvPr>
            <p:ph idx="1"/>
          </p:nvPr>
        </p:nvSpPr>
        <p:spPr>
          <a:xfrm>
            <a:off x="1120000" y="1825625"/>
            <a:ext cx="6332986" cy="4351338"/>
          </a:xfrm>
        </p:spPr>
        <p:txBody>
          <a:bodyPr>
            <a:normAutofit fontScale="92500" lnSpcReduction="10000"/>
          </a:bodyPr>
          <a:lstStyle/>
          <a:p>
            <a:r>
              <a:rPr lang="es-GT" dirty="0"/>
              <a:t>El mantenimiento de oportunidad es aquel que se realiza aprovechando los periodos de no utilización, evitando de este modo parar los equipos o las instalaciones cuando están en uso. Volviendo al ejemplo de nuestro automóvil, si utilizamos el auto solo unos días a la semana y pretendemos hacer un viaje largo con él, es lógico realizar las revisiones y posibles reparaciones en los días en los que no necesitamos el coche, antes de iniciar el viaje, garantizando de este modo su buen funcionamiento durante el mismo.</a:t>
            </a:r>
          </a:p>
        </p:txBody>
      </p:sp>
      <p:pic>
        <p:nvPicPr>
          <p:cNvPr id="4" name="Imagen 3"/>
          <p:cNvPicPr>
            <a:picLocks noChangeAspect="1"/>
          </p:cNvPicPr>
          <p:nvPr/>
        </p:nvPicPr>
        <p:blipFill>
          <a:blip r:embed="rId2"/>
          <a:stretch>
            <a:fillRect/>
          </a:stretch>
        </p:blipFill>
        <p:spPr>
          <a:xfrm>
            <a:off x="7590511" y="2367223"/>
            <a:ext cx="4000500" cy="3000375"/>
          </a:xfrm>
          <a:prstGeom prst="rect">
            <a:avLst/>
          </a:prstGeom>
          <a:ln>
            <a:noFill/>
          </a:ln>
          <a:effectLst>
            <a:softEdge rad="112500"/>
          </a:effectLst>
        </p:spPr>
      </p:pic>
    </p:spTree>
    <p:extLst>
      <p:ext uri="{BB962C8B-B14F-4D97-AF65-F5344CB8AC3E}">
        <p14:creationId xmlns:p14="http://schemas.microsoft.com/office/powerpoint/2010/main" val="392837598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GT" dirty="0" smtClean="0"/>
              <a:t>Grafica de mantenimiento preventivo</a:t>
            </a:r>
            <a:endParaRPr lang="es-GT" dirty="0"/>
          </a:p>
        </p:txBody>
      </p:sp>
      <p:pic>
        <p:nvPicPr>
          <p:cNvPr id="4" name="Marcador de contenido 3"/>
          <p:cNvPicPr>
            <a:picLocks noGrp="1" noChangeAspect="1"/>
          </p:cNvPicPr>
          <p:nvPr>
            <p:ph idx="1"/>
          </p:nvPr>
        </p:nvPicPr>
        <p:blipFill>
          <a:blip r:embed="rId2"/>
          <a:stretch>
            <a:fillRect/>
          </a:stretch>
        </p:blipFill>
        <p:spPr>
          <a:xfrm>
            <a:off x="2918564" y="1886621"/>
            <a:ext cx="6651320" cy="4565598"/>
          </a:xfrm>
          <a:prstGeom prst="rect">
            <a:avLst/>
          </a:prstGeom>
        </p:spPr>
      </p:pic>
    </p:spTree>
    <p:extLst>
      <p:ext uri="{BB962C8B-B14F-4D97-AF65-F5344CB8AC3E}">
        <p14:creationId xmlns:p14="http://schemas.microsoft.com/office/powerpoint/2010/main" val="30393683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stretch>
            <a:fillRect/>
          </a:stretch>
        </p:blipFill>
        <p:spPr>
          <a:xfrm>
            <a:off x="1217036" y="479147"/>
            <a:ext cx="9079359" cy="5982195"/>
          </a:xfrm>
          <a:prstGeom prst="rect">
            <a:avLst/>
          </a:prstGeom>
        </p:spPr>
      </p:pic>
    </p:spTree>
    <p:extLst>
      <p:ext uri="{BB962C8B-B14F-4D97-AF65-F5344CB8AC3E}">
        <p14:creationId xmlns:p14="http://schemas.microsoft.com/office/powerpoint/2010/main" val="409512172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03313" y="2052918"/>
            <a:ext cx="7326704" cy="4195481"/>
          </a:xfrm>
        </p:spPr>
        <p:txBody>
          <a:bodyPr>
            <a:normAutofit lnSpcReduction="10000"/>
          </a:bodyPr>
          <a:lstStyle/>
          <a:p>
            <a:r>
              <a:rPr lang="es-GT" dirty="0"/>
              <a:t>El mantenimiento preventivo de una computadora es imprescindible para el buen funcionamiento y vida útil de la misma</a:t>
            </a:r>
            <a:r>
              <a:rPr lang="es-GT" dirty="0" smtClean="0"/>
              <a:t>.</a:t>
            </a:r>
            <a:endParaRPr lang="es-GT" dirty="0"/>
          </a:p>
          <a:p>
            <a:r>
              <a:rPr lang="es-GT" dirty="0"/>
              <a:t>En lugares donde el ambiente está contaminado con regular cantidad de polvo, las computadoras, sobre todo las de escritorio, absorben gran cantidad del mismo por la simple exposición de sus ventilas de enfriamiento, esto aunado a la </a:t>
            </a:r>
            <a:r>
              <a:rPr lang="es-GT" dirty="0" smtClean="0"/>
              <a:t>combinación </a:t>
            </a:r>
            <a:r>
              <a:rPr lang="es-GT" dirty="0"/>
              <a:t>de ventiladores y extractores, se convierten en una </a:t>
            </a:r>
            <a:r>
              <a:rPr lang="es-GT" dirty="0" smtClean="0"/>
              <a:t>verdadera </a:t>
            </a:r>
            <a:r>
              <a:rPr lang="es-GT" dirty="0"/>
              <a:t>fábrica de mugre</a:t>
            </a:r>
            <a:r>
              <a:rPr lang="es-GT" dirty="0" smtClean="0"/>
              <a:t>.</a:t>
            </a:r>
            <a:endParaRPr lang="es-GT" dirty="0"/>
          </a:p>
          <a:p>
            <a:r>
              <a:rPr lang="es-GT" dirty="0"/>
              <a:t>Por esta razón se recomienda el mantenimiento preventivo cada 3 a 6 meses, dependiendo de la cantidad de polvo del ambiente donde opera la PC.</a:t>
            </a:r>
          </a:p>
          <a:p>
            <a:endParaRPr lang="es-GT" dirty="0"/>
          </a:p>
        </p:txBody>
      </p:sp>
      <p:sp>
        <p:nvSpPr>
          <p:cNvPr id="4" name="Rectángulo 3"/>
          <p:cNvSpPr/>
          <p:nvPr/>
        </p:nvSpPr>
        <p:spPr>
          <a:xfrm>
            <a:off x="650852" y="286066"/>
            <a:ext cx="9670595" cy="1569660"/>
          </a:xfrm>
          <a:prstGeom prst="rect">
            <a:avLst/>
          </a:prstGeom>
          <a:noFill/>
        </p:spPr>
        <p:txBody>
          <a:bodyPr wrap="square" lIns="91440" tIns="45720" rIns="91440" bIns="45720">
            <a:spAutoFit/>
          </a:bodyPr>
          <a:lstStyle/>
          <a:p>
            <a:pPr algn="ctr"/>
            <a:r>
              <a:rPr lang="es-ES" sz="4800" b="0" cap="none" spc="0" dirty="0" smtClean="0">
                <a:ln w="0"/>
                <a:solidFill>
                  <a:schemeClr val="accent1"/>
                </a:solidFill>
                <a:effectLst>
                  <a:outerShdw blurRad="38100" dist="25400" dir="5400000" algn="ctr" rotWithShape="0">
                    <a:srgbClr val="6E747A">
                      <a:alpha val="43000"/>
                    </a:srgbClr>
                  </a:outerShdw>
                </a:effectLst>
              </a:rPr>
              <a:t>Consecuencias de no hacer el mantenimiento preventivo</a:t>
            </a:r>
            <a:endParaRPr lang="es-ES" sz="4800" b="0" cap="none" spc="0" dirty="0">
              <a:ln w="0"/>
              <a:solidFill>
                <a:schemeClr val="accent1"/>
              </a:solidFill>
              <a:effectLst>
                <a:outerShdw blurRad="38100" dist="25400" dir="5400000" algn="ctr" rotWithShape="0">
                  <a:srgbClr val="6E747A">
                    <a:alpha val="43000"/>
                  </a:srgbClr>
                </a:outerShdw>
              </a:effectLst>
            </a:endParaRPr>
          </a:p>
        </p:txBody>
      </p:sp>
      <p:pic>
        <p:nvPicPr>
          <p:cNvPr id="1028" name="Picture 4" descr="http://3.bp.blogspot.com/-mFDTgTKl-Co/TmwAdu7MbqI/AAAAAAAAAG8/D72OF00JGlE/s200/zzzzzzzzzzzz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6216" y="2568878"/>
            <a:ext cx="2381534" cy="2191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945280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p:cTn id="15"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 calcmode="lin" valueType="num">
                                      <p:cBhvr>
                                        <p:cTn id="2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p:cTn id="2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1" dur="500"/>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28"/>
                                        </p:tgtEl>
                                        <p:attrNameLst>
                                          <p:attrName>style.visibility</p:attrName>
                                        </p:attrNameLst>
                                      </p:cBhvr>
                                      <p:to>
                                        <p:strVal val="visible"/>
                                      </p:to>
                                    </p:set>
                                    <p:animEffect transition="in" filter="fade">
                                      <p:cBhvr>
                                        <p:cTn id="3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GT" sz="5400" dirty="0" smtClean="0">
                <a:solidFill>
                  <a:schemeClr val="bg1"/>
                </a:solidFill>
              </a:rPr>
              <a:t>Conclusión computadora</a:t>
            </a:r>
            <a:endParaRPr lang="es-GT" sz="5400" dirty="0">
              <a:solidFill>
                <a:schemeClr val="bg1"/>
              </a:solidFill>
            </a:endParaRPr>
          </a:p>
        </p:txBody>
      </p:sp>
      <p:sp>
        <p:nvSpPr>
          <p:cNvPr id="3" name="Marcador de contenido 2"/>
          <p:cNvSpPr>
            <a:spLocks noGrp="1"/>
          </p:cNvSpPr>
          <p:nvPr>
            <p:ph idx="1"/>
          </p:nvPr>
        </p:nvSpPr>
        <p:spPr>
          <a:xfrm>
            <a:off x="1141413" y="2097088"/>
            <a:ext cx="9905999" cy="3541714"/>
          </a:xfrm>
        </p:spPr>
        <p:txBody>
          <a:bodyPr>
            <a:noAutofit/>
          </a:bodyPr>
          <a:lstStyle/>
          <a:p>
            <a:pPr marL="0" indent="0" algn="ctr">
              <a:buNone/>
            </a:pPr>
            <a:r>
              <a:rPr lang="es-GT" sz="4400" dirty="0" smtClean="0"/>
              <a:t>Historia de la computadora ha evolucionado la revolución industrial y que cada día el reto por fabricar mejores ordenadores y sirve para satisfacer necesidades del usuario</a:t>
            </a:r>
            <a:endParaRPr lang="es-GT" sz="4400" dirty="0"/>
          </a:p>
        </p:txBody>
      </p:sp>
    </p:spTree>
    <p:extLst>
      <p:ext uri="{BB962C8B-B14F-4D97-AF65-F5344CB8AC3E}">
        <p14:creationId xmlns:p14="http://schemas.microsoft.com/office/powerpoint/2010/main" val="20941750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29929" y="770917"/>
            <a:ext cx="9905998" cy="1478570"/>
          </a:xfrm>
        </p:spPr>
        <p:txBody>
          <a:bodyPr>
            <a:normAutofit/>
          </a:bodyPr>
          <a:lstStyle/>
          <a:p>
            <a:r>
              <a:rPr lang="es-GT" sz="4400" dirty="0" smtClean="0">
                <a:solidFill>
                  <a:schemeClr val="bg1"/>
                </a:solidFill>
              </a:rPr>
              <a:t>Conclusión programación</a:t>
            </a:r>
            <a:endParaRPr lang="es-GT" sz="4400" dirty="0">
              <a:solidFill>
                <a:schemeClr val="bg1"/>
              </a:solidFill>
            </a:endParaRPr>
          </a:p>
        </p:txBody>
      </p:sp>
      <p:sp>
        <p:nvSpPr>
          <p:cNvPr id="3" name="Marcador de contenido 2"/>
          <p:cNvSpPr>
            <a:spLocks noGrp="1"/>
          </p:cNvSpPr>
          <p:nvPr>
            <p:ph idx="1"/>
          </p:nvPr>
        </p:nvSpPr>
        <p:spPr/>
        <p:txBody>
          <a:bodyPr>
            <a:normAutofit/>
          </a:bodyPr>
          <a:lstStyle/>
          <a:p>
            <a:pPr algn="ctr"/>
            <a:r>
              <a:rPr lang="es-GT" sz="3600" dirty="0" smtClean="0"/>
              <a:t>Sin la programación no existiera la evolución de las computadoras y nuevos código de lenguaje y nueva forma programar con algoritmos y reglas.</a:t>
            </a:r>
            <a:endParaRPr lang="es-GT" sz="3600" dirty="0"/>
          </a:p>
        </p:txBody>
      </p:sp>
    </p:spTree>
    <p:extLst>
      <p:ext uri="{BB962C8B-B14F-4D97-AF65-F5344CB8AC3E}">
        <p14:creationId xmlns:p14="http://schemas.microsoft.com/office/powerpoint/2010/main" val="22506614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solidFill>
                  <a:schemeClr val="bg1"/>
                </a:solidFill>
              </a:rPr>
              <a:t>Conclusión de el mantenimiento preventivo</a:t>
            </a:r>
            <a:endParaRPr lang="es-GT" dirty="0">
              <a:solidFill>
                <a:schemeClr val="bg1"/>
              </a:solidFill>
            </a:endParaRPr>
          </a:p>
        </p:txBody>
      </p:sp>
      <p:sp>
        <p:nvSpPr>
          <p:cNvPr id="3" name="Marcador de contenido 2"/>
          <p:cNvSpPr>
            <a:spLocks noGrp="1"/>
          </p:cNvSpPr>
          <p:nvPr>
            <p:ph idx="1"/>
          </p:nvPr>
        </p:nvSpPr>
        <p:spPr/>
        <p:txBody>
          <a:bodyPr>
            <a:normAutofit/>
          </a:bodyPr>
          <a:lstStyle/>
          <a:p>
            <a:pPr algn="ctr"/>
            <a:r>
              <a:rPr lang="es-GT" sz="4400" dirty="0" smtClean="0"/>
              <a:t>Se debe realizar constantemente el mantenimiento a las computadoras para que en un futuro no tenga problemas y prevenir antes de posibles errores.</a:t>
            </a:r>
            <a:endParaRPr lang="es-GT" sz="4400" dirty="0"/>
          </a:p>
        </p:txBody>
      </p:sp>
    </p:spTree>
    <p:extLst>
      <p:ext uri="{BB962C8B-B14F-4D97-AF65-F5344CB8AC3E}">
        <p14:creationId xmlns:p14="http://schemas.microsoft.com/office/powerpoint/2010/main" val="334127636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heel(1)">
                                      <p:cBhvr>
                                        <p:cTn id="12"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4000" dirty="0"/>
              <a:t>Historia de las computadoras personales</a:t>
            </a:r>
            <a:r>
              <a:rPr lang="es-ES" dirty="0"/>
              <a:t/>
            </a:r>
            <a:br>
              <a:rPr lang="es-ES" dirty="0"/>
            </a:br>
            <a:endParaRPr lang="es-GT" dirty="0"/>
          </a:p>
        </p:txBody>
      </p:sp>
      <p:sp>
        <p:nvSpPr>
          <p:cNvPr id="3" name="Marcador de contenido 2"/>
          <p:cNvSpPr>
            <a:spLocks noGrp="1"/>
          </p:cNvSpPr>
          <p:nvPr>
            <p:ph idx="1"/>
          </p:nvPr>
        </p:nvSpPr>
        <p:spPr>
          <a:xfrm>
            <a:off x="685801" y="2142067"/>
            <a:ext cx="8470725" cy="3649133"/>
          </a:xfrm>
        </p:spPr>
        <p:txBody>
          <a:bodyPr/>
          <a:lstStyle/>
          <a:p>
            <a:r>
              <a:rPr lang="es-GT" dirty="0"/>
              <a:t>La </a:t>
            </a:r>
            <a:r>
              <a:rPr lang="es-GT" b="1" dirty="0"/>
              <a:t>historia de las computadoras personales</a:t>
            </a:r>
            <a:r>
              <a:rPr lang="es-GT" dirty="0"/>
              <a:t> como dispositivos electrónicos de consumo para el mercado masivo comenzó efectivamente en 1977 con la introducción de las </a:t>
            </a:r>
            <a:r>
              <a:rPr lang="es-GT" dirty="0">
                <a:hlinkClick r:id="rId2" tooltip="Microcomputadora"/>
              </a:rPr>
              <a:t>microcomputadoras</a:t>
            </a:r>
            <a:r>
              <a:rPr lang="es-GT" dirty="0"/>
              <a:t>, aunque ya se habían aplicado, mucho antes, algunas computadoras mainframe y </a:t>
            </a:r>
            <a:r>
              <a:rPr lang="es-GT" dirty="0">
                <a:hlinkClick r:id="rId3" tooltip="Computadora central"/>
              </a:rPr>
              <a:t>computadoras centrales</a:t>
            </a:r>
            <a:r>
              <a:rPr lang="es-GT" dirty="0"/>
              <a:t> como sistemas monousuario. Una </a:t>
            </a:r>
            <a:r>
              <a:rPr lang="es-GT" dirty="0">
                <a:hlinkClick r:id="rId4" tooltip="Computadora personal"/>
              </a:rPr>
              <a:t>computadora personal</a:t>
            </a:r>
            <a:r>
              <a:rPr lang="es-GT" dirty="0"/>
              <a:t> está orientada al uso individual y se diferencia de una computadora </a:t>
            </a:r>
            <a:r>
              <a:rPr lang="es-GT" dirty="0">
                <a:hlinkClick r:id="rId5" tooltip="Mainframe"/>
              </a:rPr>
              <a:t>mainframe</a:t>
            </a:r>
            <a:r>
              <a:rPr lang="es-GT" dirty="0"/>
              <a:t>, donde las peticiones del usuario final son filtradas a través del personal de operación o un sistema de </a:t>
            </a:r>
            <a:r>
              <a:rPr lang="es-GT" dirty="0">
                <a:hlinkClick r:id="rId6" tooltip="Tiempo compartido (informática)"/>
              </a:rPr>
              <a:t>tiempo compartido</a:t>
            </a:r>
            <a:r>
              <a:rPr lang="es-GT" dirty="0"/>
              <a:t>, en el cual un </a:t>
            </a:r>
            <a:r>
              <a:rPr lang="es-GT" dirty="0">
                <a:hlinkClick r:id="rId7" tooltip="CPU"/>
              </a:rPr>
              <a:t>procesador</a:t>
            </a:r>
            <a:r>
              <a:rPr lang="es-GT" dirty="0"/>
              <a:t> grande es compartido por muchos individuos. Después del desarrollo del </a:t>
            </a:r>
            <a:r>
              <a:rPr lang="es-GT" dirty="0">
                <a:hlinkClick r:id="rId8" tooltip="Microprocesador"/>
              </a:rPr>
              <a:t>microprocesador</a:t>
            </a:r>
            <a:r>
              <a:rPr lang="es-GT" dirty="0"/>
              <a:t>, las computadoras personales llegaron a ser más económicas y se popularizaron. Las primeras computadoras personales, generalmente llamadas </a:t>
            </a:r>
            <a:r>
              <a:rPr lang="es-GT" dirty="0">
                <a:hlinkClick r:id="rId2" tooltip="Microcomputadora"/>
              </a:rPr>
              <a:t>microcomputadoras</a:t>
            </a:r>
            <a:r>
              <a:rPr lang="es-GT" dirty="0"/>
              <a:t>, fueron vendidas a menudo como </a:t>
            </a:r>
            <a:r>
              <a:rPr lang="es-GT" dirty="0">
                <a:hlinkClick r:id="rId9" tooltip="Kit electrónico"/>
              </a:rPr>
              <a:t>kit electrónicos</a:t>
            </a:r>
            <a:r>
              <a:rPr lang="es-GT" dirty="0"/>
              <a:t> y en números limitados. Fueron de interés principalmente para aficionados y técnicos.</a:t>
            </a:r>
            <a:endParaRPr lang="es-GT" dirty="0"/>
          </a:p>
        </p:txBody>
      </p:sp>
      <p:pic>
        <p:nvPicPr>
          <p:cNvPr id="4" name="Imagen 3"/>
          <p:cNvPicPr>
            <a:picLocks noChangeAspect="1"/>
          </p:cNvPicPr>
          <p:nvPr/>
        </p:nvPicPr>
        <p:blipFill>
          <a:blip r:embed="rId10"/>
          <a:stretch>
            <a:fillRect/>
          </a:stretch>
        </p:blipFill>
        <p:spPr>
          <a:xfrm>
            <a:off x="9201368" y="2993721"/>
            <a:ext cx="2684206" cy="1759646"/>
          </a:xfrm>
          <a:prstGeom prst="rect">
            <a:avLst/>
          </a:prstGeom>
        </p:spPr>
      </p:pic>
    </p:spTree>
    <p:extLst>
      <p:ext uri="{BB962C8B-B14F-4D97-AF65-F5344CB8AC3E}">
        <p14:creationId xmlns:p14="http://schemas.microsoft.com/office/powerpoint/2010/main" val="115673914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a:t>Mainframes, minicomputadoras, y microcomputadoras</a:t>
            </a:r>
          </a:p>
        </p:txBody>
      </p:sp>
      <p:sp>
        <p:nvSpPr>
          <p:cNvPr id="3" name="Marcador de contenido 2"/>
          <p:cNvSpPr>
            <a:spLocks noGrp="1"/>
          </p:cNvSpPr>
          <p:nvPr>
            <p:ph idx="1"/>
          </p:nvPr>
        </p:nvSpPr>
        <p:spPr>
          <a:xfrm>
            <a:off x="677334" y="2160589"/>
            <a:ext cx="8115937" cy="3880773"/>
          </a:xfrm>
        </p:spPr>
        <p:txBody>
          <a:bodyPr/>
          <a:lstStyle/>
          <a:p>
            <a:r>
              <a:rPr lang="es-GT" dirty="0"/>
              <a:t>Antes de la introducción del microprocesador a principios de los años 1970, las computadoras generalmente eran sistemas grandes y costosos cuyos dueños eran grandes corporaciones, universidades, agencias gubernamentales, e instituciones de tamaño similar. Los usuarios finales generalmente no interactuaban directamente con la máquina, sino que preparaban tareas para el computador, en equipos fuera de línea como perforadoras de tarjetas. Varias asignaciones para la computadora serían recogidas y procesadas en proceso por lotes. Después de que el trabajo hubiera terminado, los usuarios podían recoger los resultados. En algunos casos podría tardar horas o días entre someter un trabajo al centro de computación y la recepción de la </a:t>
            </a:r>
            <a:r>
              <a:rPr lang="es-GT" dirty="0" err="1"/>
              <a:t>salida,para</a:t>
            </a:r>
            <a:r>
              <a:rPr lang="es-GT" dirty="0"/>
              <a:t> una mejor calidad .</a:t>
            </a:r>
          </a:p>
        </p:txBody>
      </p:sp>
      <p:pic>
        <p:nvPicPr>
          <p:cNvPr id="4" name="Imagen 3"/>
          <p:cNvPicPr>
            <a:picLocks noChangeAspect="1"/>
          </p:cNvPicPr>
          <p:nvPr/>
        </p:nvPicPr>
        <p:blipFill>
          <a:blip r:embed="rId2"/>
          <a:stretch>
            <a:fillRect/>
          </a:stretch>
        </p:blipFill>
        <p:spPr>
          <a:xfrm>
            <a:off x="9164224" y="2467692"/>
            <a:ext cx="2381250" cy="2047875"/>
          </a:xfrm>
          <a:prstGeom prst="rect">
            <a:avLst/>
          </a:prstGeom>
        </p:spPr>
      </p:pic>
    </p:spTree>
    <p:extLst>
      <p:ext uri="{BB962C8B-B14F-4D97-AF65-F5344CB8AC3E}">
        <p14:creationId xmlns:p14="http://schemas.microsoft.com/office/powerpoint/2010/main" val="15089303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GT" dirty="0"/>
              <a:t>El microprocesador y la reducción de costos</a:t>
            </a:r>
          </a:p>
        </p:txBody>
      </p:sp>
      <p:sp>
        <p:nvSpPr>
          <p:cNvPr id="3" name="Marcador de contenido 2"/>
          <p:cNvSpPr>
            <a:spLocks noGrp="1"/>
          </p:cNvSpPr>
          <p:nvPr>
            <p:ph sz="quarter" idx="13"/>
          </p:nvPr>
        </p:nvSpPr>
        <p:spPr>
          <a:xfrm>
            <a:off x="685800" y="2063396"/>
            <a:ext cx="8708721" cy="3311189"/>
          </a:xfrm>
        </p:spPr>
        <p:txBody>
          <a:bodyPr>
            <a:normAutofit fontScale="85000" lnSpcReduction="10000"/>
          </a:bodyPr>
          <a:lstStyle/>
          <a:p>
            <a:r>
              <a:rPr lang="es-GT" dirty="0"/>
              <a:t>Los </a:t>
            </a:r>
            <a:r>
              <a:rPr lang="es-GT" dirty="0">
                <a:hlinkClick r:id="rId2" tooltip="Minicomputador"/>
              </a:rPr>
              <a:t>minicomputadores</a:t>
            </a:r>
            <a:r>
              <a:rPr lang="es-GT" dirty="0"/>
              <a:t>, ancestros de la moderna computadora personal, usaron una temprana tecnología de </a:t>
            </a:r>
            <a:r>
              <a:rPr lang="es-GT" dirty="0">
                <a:hlinkClick r:id="rId3" tooltip="Circuito integrado"/>
              </a:rPr>
              <a:t>circuitos integrados</a:t>
            </a:r>
            <a:r>
              <a:rPr lang="es-GT" dirty="0"/>
              <a:t> (microchip), que redujo el tamaño y el costo, pero no contenía al </a:t>
            </a:r>
            <a:r>
              <a:rPr lang="es-GT" dirty="0">
                <a:hlinkClick r:id="rId4" tooltip="Microprocesador"/>
              </a:rPr>
              <a:t>microprocesador</a:t>
            </a:r>
            <a:r>
              <a:rPr lang="es-GT" dirty="0"/>
              <a:t> en un chip. Esto significaba que todavía eran grandes y difíciles de fabricar justo como sus predecesores los mainframes. Después de que la "computadora en un chip" fuera comercializada, el costo para manufacturar un sistema de computación cayó dramáticamente. La aritmética, lógica, y funciones de control, que previamente ocuparon varias costosas placas de </a:t>
            </a:r>
            <a:r>
              <a:rPr lang="es-GT" dirty="0">
                <a:hlinkClick r:id="rId5" tooltip="Circuito impreso"/>
              </a:rPr>
              <a:t>circuitos impresos</a:t>
            </a:r>
            <a:r>
              <a:rPr lang="es-GT" dirty="0"/>
              <a:t> ahora estaban disponibles en un solo </a:t>
            </a:r>
            <a:r>
              <a:rPr lang="es-GT" dirty="0">
                <a:hlinkClick r:id="rId3" tooltip="Circuito integrado"/>
              </a:rPr>
              <a:t>circuito integrado</a:t>
            </a:r>
            <a:r>
              <a:rPr lang="es-GT" dirty="0"/>
              <a:t>, haciendo posible producirlos en grandes volúmenes. Concurrentemente, los avances en el desarrollo de la memoria de </a:t>
            </a:r>
            <a:r>
              <a:rPr lang="es-GT" dirty="0">
                <a:hlinkClick r:id="rId6" tooltip="Estado sólido"/>
              </a:rPr>
              <a:t>estado sólido</a:t>
            </a:r>
            <a:r>
              <a:rPr lang="es-GT" dirty="0"/>
              <a:t> eliminaron la abultada, costosa y hambrienta de energía </a:t>
            </a:r>
            <a:r>
              <a:rPr lang="es-GT" dirty="0">
                <a:hlinkClick r:id="rId7" tooltip="Memoria de núcleo magnético"/>
              </a:rPr>
              <a:t>memoria de núcleo magnético</a:t>
            </a:r>
            <a:r>
              <a:rPr lang="es-GT" dirty="0"/>
              <a:t> usada en previas generaciones de computadoras.</a:t>
            </a:r>
            <a:endParaRPr lang="es-GT" dirty="0"/>
          </a:p>
        </p:txBody>
      </p:sp>
      <p:pic>
        <p:nvPicPr>
          <p:cNvPr id="4" name="Imagen 3"/>
          <p:cNvPicPr>
            <a:picLocks noChangeAspect="1"/>
          </p:cNvPicPr>
          <p:nvPr/>
        </p:nvPicPr>
        <p:blipFill>
          <a:blip r:embed="rId8"/>
          <a:stretch>
            <a:fillRect/>
          </a:stretch>
        </p:blipFill>
        <p:spPr>
          <a:xfrm>
            <a:off x="9562839" y="2535541"/>
            <a:ext cx="1540326" cy="1485314"/>
          </a:xfrm>
          <a:prstGeom prst="rect">
            <a:avLst/>
          </a:prstGeom>
        </p:spPr>
      </p:pic>
    </p:spTree>
    <p:extLst>
      <p:ext uri="{BB962C8B-B14F-4D97-AF65-F5344CB8AC3E}">
        <p14:creationId xmlns:p14="http://schemas.microsoft.com/office/powerpoint/2010/main" val="285262052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869268" y="864108"/>
            <a:ext cx="5913559" cy="5120640"/>
          </a:xfrm>
        </p:spPr>
        <p:txBody>
          <a:bodyPr>
            <a:normAutofit lnSpcReduction="10000"/>
          </a:bodyPr>
          <a:lstStyle/>
          <a:p>
            <a:r>
              <a:rPr lang="es-GT" dirty="0" smtClean="0"/>
              <a:t>También </a:t>
            </a:r>
            <a:r>
              <a:rPr lang="es-GT" dirty="0"/>
              <a:t>en el siglo XIX el matemático e inventor británico Charles Babbage elaboró los </a:t>
            </a:r>
            <a:r>
              <a:rPr lang="es-GT" dirty="0">
                <a:hlinkClick r:id="rId2"/>
              </a:rPr>
              <a:t>principios</a:t>
            </a:r>
            <a:r>
              <a:rPr lang="es-GT" dirty="0"/>
              <a:t> de </a:t>
            </a:r>
            <a:r>
              <a:rPr lang="es-GT" dirty="0">
                <a:hlinkClick r:id="rId3"/>
              </a:rPr>
              <a:t>la computadora</a:t>
            </a:r>
            <a:r>
              <a:rPr lang="es-GT" dirty="0"/>
              <a:t> digital moderna. Inventó una serie de </a:t>
            </a:r>
            <a:r>
              <a:rPr lang="es-GT" dirty="0">
                <a:hlinkClick r:id="rId4"/>
              </a:rPr>
              <a:t>máquinas</a:t>
            </a:r>
            <a:r>
              <a:rPr lang="es-GT" dirty="0"/>
              <a:t>, como la máquina diferencial, diseñadas para solucionar </a:t>
            </a:r>
            <a:r>
              <a:rPr lang="es-GT" dirty="0">
                <a:hlinkClick r:id="rId5"/>
              </a:rPr>
              <a:t>problemas</a:t>
            </a:r>
            <a:r>
              <a:rPr lang="es-GT" dirty="0"/>
              <a:t> </a:t>
            </a:r>
            <a:r>
              <a:rPr lang="es-GT" dirty="0">
                <a:hlinkClick r:id="rId6"/>
              </a:rPr>
              <a:t>matemáticos</a:t>
            </a:r>
            <a:r>
              <a:rPr lang="es-GT" dirty="0"/>
              <a:t> complejos. Muchos historiadores consideran a Babbage y a su socia, la </a:t>
            </a:r>
            <a:r>
              <a:rPr lang="es-GT" dirty="0">
                <a:hlinkClick r:id="rId7"/>
              </a:rPr>
              <a:t>matemática</a:t>
            </a:r>
            <a:r>
              <a:rPr lang="es-GT" dirty="0"/>
              <a:t> británica Augusta Ada Byron (1815-1852), hija del poeta </a:t>
            </a:r>
            <a:r>
              <a:rPr lang="es-GT" dirty="0">
                <a:hlinkClick r:id="rId8"/>
              </a:rPr>
              <a:t>inglés</a:t>
            </a:r>
            <a:r>
              <a:rPr lang="es-GT" dirty="0"/>
              <a:t> Lord Byron, como a los verdaderos inventores de la </a:t>
            </a:r>
            <a:r>
              <a:rPr lang="es-GT" dirty="0">
                <a:hlinkClick r:id="rId3"/>
              </a:rPr>
              <a:t>computadora</a:t>
            </a:r>
            <a:r>
              <a:rPr lang="es-GT" dirty="0"/>
              <a:t> digital moderna. La </a:t>
            </a:r>
            <a:r>
              <a:rPr lang="es-GT" dirty="0">
                <a:hlinkClick r:id="rId9"/>
              </a:rPr>
              <a:t>tecnología</a:t>
            </a:r>
            <a:r>
              <a:rPr lang="es-GT" dirty="0"/>
              <a:t> de aquella época no era capaz de trasladar a la práctica sus acertados conceptos; pero una de sus invenciones, la máquina analítica, ya tenía muchas de las características de un ordenador moderno. Incluía una corriente, o flujo de entrada en forma de paquete de tarjetas perforadas, una </a:t>
            </a:r>
            <a:r>
              <a:rPr lang="es-GT" dirty="0">
                <a:hlinkClick r:id="rId10"/>
              </a:rPr>
              <a:t>memoria</a:t>
            </a:r>
            <a:r>
              <a:rPr lang="es-GT" dirty="0"/>
              <a:t> para guardar los datos, un </a:t>
            </a:r>
            <a:r>
              <a:rPr lang="es-GT" dirty="0" err="1">
                <a:hlinkClick r:id="rId11"/>
              </a:rPr>
              <a:t>procesador</a:t>
            </a:r>
            <a:r>
              <a:rPr lang="es-GT" dirty="0" err="1"/>
              <a:t>para</a:t>
            </a:r>
            <a:r>
              <a:rPr lang="es-GT" dirty="0"/>
              <a:t> las </a:t>
            </a:r>
            <a:r>
              <a:rPr lang="es-GT" dirty="0">
                <a:hlinkClick r:id="rId12"/>
              </a:rPr>
              <a:t>operaciones</a:t>
            </a:r>
            <a:r>
              <a:rPr lang="es-GT" dirty="0"/>
              <a:t> </a:t>
            </a:r>
            <a:r>
              <a:rPr lang="es-GT" dirty="0">
                <a:hlinkClick r:id="rId7"/>
              </a:rPr>
              <a:t>matemáticas</a:t>
            </a:r>
            <a:r>
              <a:rPr lang="es-GT" dirty="0"/>
              <a:t> y una </a:t>
            </a:r>
            <a:r>
              <a:rPr lang="es-GT" dirty="0">
                <a:hlinkClick r:id="rId13"/>
              </a:rPr>
              <a:t>impresora</a:t>
            </a:r>
            <a:r>
              <a:rPr lang="es-GT" dirty="0"/>
              <a:t> para hacer permanente el </a:t>
            </a:r>
            <a:r>
              <a:rPr lang="es-GT" dirty="0" smtClean="0"/>
              <a:t>registro.</a:t>
            </a:r>
          </a:p>
        </p:txBody>
      </p:sp>
      <p:sp>
        <p:nvSpPr>
          <p:cNvPr id="5" name="Rectángulo 4"/>
          <p:cNvSpPr/>
          <p:nvPr/>
        </p:nvSpPr>
        <p:spPr>
          <a:xfrm>
            <a:off x="0" y="2265878"/>
            <a:ext cx="3374676" cy="1754326"/>
          </a:xfrm>
          <a:prstGeom prst="rect">
            <a:avLst/>
          </a:prstGeom>
          <a:noFill/>
        </p:spPr>
        <p:txBody>
          <a:bodyPr wrap="square" lIns="91440" tIns="45720" rIns="91440" bIns="45720">
            <a:spAutoFit/>
          </a:bodyPr>
          <a:lstStyle/>
          <a:p>
            <a:pPr algn="ctr"/>
            <a:r>
              <a:rPr lang="es-ES" sz="5400" b="1" dirty="0" smtClean="0">
                <a:ln w="22225">
                  <a:solidFill>
                    <a:schemeClr val="accent2"/>
                  </a:solidFill>
                  <a:prstDash val="solid"/>
                </a:ln>
                <a:solidFill>
                  <a:schemeClr val="accent2">
                    <a:lumMod val="40000"/>
                    <a:lumOff val="60000"/>
                  </a:schemeClr>
                </a:solidFill>
              </a:rPr>
              <a:t>Maquina analítica</a:t>
            </a:r>
            <a:endParaRPr lang="es-ES" sz="5400" b="1" cap="none" spc="0" dirty="0">
              <a:ln w="22225">
                <a:solidFill>
                  <a:schemeClr val="accent2"/>
                </a:solidFill>
                <a:prstDash val="solid"/>
              </a:ln>
              <a:solidFill>
                <a:schemeClr val="accent2">
                  <a:lumMod val="40000"/>
                  <a:lumOff val="60000"/>
                </a:schemeClr>
              </a:solidFill>
              <a:effectLst/>
            </a:endParaRPr>
          </a:p>
        </p:txBody>
      </p:sp>
      <p:pic>
        <p:nvPicPr>
          <p:cNvPr id="6" name="Imagen 5"/>
          <p:cNvPicPr>
            <a:picLocks noChangeAspect="1"/>
          </p:cNvPicPr>
          <p:nvPr/>
        </p:nvPicPr>
        <p:blipFill>
          <a:blip r:embed="rId14"/>
          <a:stretch>
            <a:fillRect/>
          </a:stretch>
        </p:blipFill>
        <p:spPr>
          <a:xfrm>
            <a:off x="9920875" y="2265878"/>
            <a:ext cx="2095500" cy="2009775"/>
          </a:xfrm>
          <a:prstGeom prst="rect">
            <a:avLst/>
          </a:prstGeom>
        </p:spPr>
      </p:pic>
    </p:spTree>
    <p:extLst>
      <p:ext uri="{BB962C8B-B14F-4D97-AF65-F5344CB8AC3E}">
        <p14:creationId xmlns:p14="http://schemas.microsoft.com/office/powerpoint/2010/main" val="38126381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697260" y="2249487"/>
            <a:ext cx="6350151" cy="3541714"/>
          </a:xfrm>
        </p:spPr>
        <p:txBody>
          <a:bodyPr>
            <a:normAutofit fontScale="85000" lnSpcReduction="20000"/>
          </a:bodyPr>
          <a:lstStyle/>
          <a:p>
            <a:r>
              <a:rPr lang="es-GT" dirty="0"/>
              <a:t>Los ordenadores analógicos comenzaron a construirse a principios del siglo XX. Los primeros </a:t>
            </a:r>
            <a:r>
              <a:rPr lang="es-GT" dirty="0">
                <a:hlinkClick r:id="rId2"/>
              </a:rPr>
              <a:t>modelos</a:t>
            </a:r>
            <a:r>
              <a:rPr lang="es-GT" dirty="0"/>
              <a:t> realizaban los cálculos mediante ejes y engranajes giratorios. Con estas máquinas se evaluaban las aproximaciones numéricas de </a:t>
            </a:r>
            <a:r>
              <a:rPr lang="es-GT" dirty="0">
                <a:hlinkClick r:id="rId3"/>
              </a:rPr>
              <a:t>ecuaciones</a:t>
            </a:r>
            <a:r>
              <a:rPr lang="es-GT" dirty="0"/>
              <a:t> demasiado difíciles como para </a:t>
            </a:r>
            <a:r>
              <a:rPr lang="es-GT" dirty="0">
                <a:hlinkClick r:id="rId4"/>
              </a:rPr>
              <a:t>poder</a:t>
            </a:r>
            <a:r>
              <a:rPr lang="es-GT" dirty="0"/>
              <a:t> ser resueltas mediante otros </a:t>
            </a:r>
            <a:r>
              <a:rPr lang="es-GT" dirty="0">
                <a:hlinkClick r:id="rId5"/>
              </a:rPr>
              <a:t>métodos</a:t>
            </a:r>
            <a:r>
              <a:rPr lang="es-GT" dirty="0"/>
              <a:t>. Durante las dos </a:t>
            </a:r>
            <a:r>
              <a:rPr lang="es-GT" dirty="0">
                <a:hlinkClick r:id="rId6"/>
              </a:rPr>
              <a:t>guerras</a:t>
            </a:r>
            <a:r>
              <a:rPr lang="es-GT" dirty="0"/>
              <a:t> mundiales se utilizaron </a:t>
            </a:r>
            <a:r>
              <a:rPr lang="es-GT" dirty="0">
                <a:hlinkClick r:id="rId7"/>
              </a:rPr>
              <a:t>sistemas</a:t>
            </a:r>
            <a:r>
              <a:rPr lang="es-GT" dirty="0"/>
              <a:t> informáticos analógicos, primero mecánicos y más tarde eléctricos, para predecir la trayectoria de los torpedos en los submarinos y para el manejo a distancia de las </a:t>
            </a:r>
            <a:r>
              <a:rPr lang="es-GT" dirty="0">
                <a:hlinkClick r:id="rId8"/>
              </a:rPr>
              <a:t>bombas</a:t>
            </a:r>
            <a:r>
              <a:rPr lang="es-GT" dirty="0"/>
              <a:t> en la aviación</a:t>
            </a:r>
            <a:r>
              <a:rPr lang="es-GT" dirty="0" smtClean="0"/>
              <a:t>.</a:t>
            </a:r>
            <a:endParaRPr lang="es-GT" dirty="0"/>
          </a:p>
        </p:txBody>
      </p:sp>
      <p:sp>
        <p:nvSpPr>
          <p:cNvPr id="4" name="Rectángulo 3"/>
          <p:cNvSpPr/>
          <p:nvPr/>
        </p:nvSpPr>
        <p:spPr>
          <a:xfrm>
            <a:off x="2884750" y="750229"/>
            <a:ext cx="6419322" cy="923330"/>
          </a:xfrm>
          <a:prstGeom prst="rect">
            <a:avLst/>
          </a:prstGeom>
          <a:noFill/>
        </p:spPr>
        <p:txBody>
          <a:bodyPr wrap="none" lIns="91440" tIns="45720" rIns="91440" bIns="45720">
            <a:spAutoFit/>
          </a:bodyPr>
          <a:lstStyle/>
          <a:p>
            <a:pPr algn="ctr"/>
            <a:r>
              <a:rPr lang="es-ES" sz="5400" b="0" cap="none" spc="0" dirty="0" smtClean="0">
                <a:ln w="0"/>
                <a:solidFill>
                  <a:schemeClr val="accent1"/>
                </a:solidFill>
                <a:effectLst>
                  <a:outerShdw blurRad="38100" dist="25400" dir="5400000" algn="ctr" rotWithShape="0">
                    <a:srgbClr val="6E747A">
                      <a:alpha val="43000"/>
                    </a:srgbClr>
                  </a:outerShdw>
                </a:effectLst>
              </a:rPr>
              <a:t>Primeros Ordenadores</a:t>
            </a:r>
            <a:endParaRPr lang="es-ES" sz="5400" b="0" cap="none" spc="0" dirty="0">
              <a:ln w="0"/>
              <a:solidFill>
                <a:schemeClr val="accent1"/>
              </a:solidFill>
              <a:effectLst>
                <a:outerShdw blurRad="38100" dist="25400" dir="5400000" algn="ctr" rotWithShape="0">
                  <a:srgbClr val="6E747A">
                    <a:alpha val="43000"/>
                  </a:srgbClr>
                </a:outerShdw>
              </a:effectLst>
            </a:endParaRPr>
          </a:p>
        </p:txBody>
      </p:sp>
      <p:pic>
        <p:nvPicPr>
          <p:cNvPr id="5" name="Imagen 4"/>
          <p:cNvPicPr>
            <a:picLocks noChangeAspect="1"/>
          </p:cNvPicPr>
          <p:nvPr/>
        </p:nvPicPr>
        <p:blipFill>
          <a:blip r:embed="rId9"/>
          <a:stretch>
            <a:fillRect/>
          </a:stretch>
        </p:blipFill>
        <p:spPr>
          <a:xfrm>
            <a:off x="1215024" y="2704736"/>
            <a:ext cx="2793420" cy="2080206"/>
          </a:xfrm>
          <a:prstGeom prst="rect">
            <a:avLst/>
          </a:prstGeom>
        </p:spPr>
      </p:pic>
    </p:spTree>
    <p:extLst>
      <p:ext uri="{BB962C8B-B14F-4D97-AF65-F5344CB8AC3E}">
        <p14:creationId xmlns:p14="http://schemas.microsoft.com/office/powerpoint/2010/main" val="28874920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3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66800" y="2103120"/>
            <a:ext cx="7300586" cy="3931920"/>
          </a:xfrm>
        </p:spPr>
        <p:txBody>
          <a:bodyPr>
            <a:normAutofit fontScale="92500" lnSpcReduction="20000"/>
          </a:bodyPr>
          <a:lstStyle/>
          <a:p>
            <a:r>
              <a:rPr lang="es-GT" dirty="0"/>
              <a:t>Durante la II </a:t>
            </a:r>
            <a:r>
              <a:rPr lang="es-GT" dirty="0">
                <a:hlinkClick r:id="rId2"/>
              </a:rPr>
              <a:t>Guerra Mundial</a:t>
            </a:r>
            <a:r>
              <a:rPr lang="es-GT" dirty="0"/>
              <a:t> (1939-1945), un equipo de científicos y matemáticos que trabajaban en </a:t>
            </a:r>
            <a:r>
              <a:rPr lang="es-GT" dirty="0" err="1"/>
              <a:t>Bletchley</a:t>
            </a:r>
            <a:r>
              <a:rPr lang="es-GT" dirty="0"/>
              <a:t> Park, al norte de Londres, crearon lo que se consideró el primer ordenador digital totalmente electrónico: el </a:t>
            </a:r>
            <a:r>
              <a:rPr lang="es-GT" i="1" dirty="0" err="1"/>
              <a:t>Colossus</a:t>
            </a:r>
            <a:r>
              <a:rPr lang="es-GT" i="1" dirty="0"/>
              <a:t>.</a:t>
            </a:r>
            <a:r>
              <a:rPr lang="es-GT" dirty="0"/>
              <a:t> Hacia diciembre de 1943 el </a:t>
            </a:r>
            <a:r>
              <a:rPr lang="es-GT" i="1" dirty="0" err="1"/>
              <a:t>Colossus</a:t>
            </a:r>
            <a:r>
              <a:rPr lang="es-GT" i="1" dirty="0"/>
              <a:t>,</a:t>
            </a:r>
            <a:r>
              <a:rPr lang="es-GT" dirty="0"/>
              <a:t> que incorporaba 1.500 </a:t>
            </a:r>
            <a:r>
              <a:rPr lang="es-GT" dirty="0">
                <a:hlinkClick r:id="rId3"/>
              </a:rPr>
              <a:t>válvulas</a:t>
            </a:r>
            <a:r>
              <a:rPr lang="es-GT" dirty="0"/>
              <a:t> o tubos de vacío, era ya operativo. Fue utilizado por el equipo dirigido por Alan </a:t>
            </a:r>
            <a:r>
              <a:rPr lang="es-GT" dirty="0" err="1"/>
              <a:t>Turing</a:t>
            </a:r>
            <a:r>
              <a:rPr lang="es-GT" dirty="0"/>
              <a:t> para descodificar los mensajes de </a:t>
            </a:r>
            <a:r>
              <a:rPr lang="es-GT" dirty="0">
                <a:hlinkClick r:id="rId4"/>
              </a:rPr>
              <a:t>radio</a:t>
            </a:r>
            <a:r>
              <a:rPr lang="es-GT" dirty="0"/>
              <a:t> cifrados de los alemanes. En 1939 y con </a:t>
            </a:r>
            <a:r>
              <a:rPr lang="es-GT" dirty="0">
                <a:hlinkClick r:id="rId5"/>
              </a:rPr>
              <a:t>independencia</a:t>
            </a:r>
            <a:r>
              <a:rPr lang="es-GT" dirty="0"/>
              <a:t> de este </a:t>
            </a:r>
            <a:r>
              <a:rPr lang="es-GT" dirty="0">
                <a:hlinkClick r:id="rId6"/>
              </a:rPr>
              <a:t>proyecto</a:t>
            </a:r>
            <a:r>
              <a:rPr lang="es-GT" dirty="0"/>
              <a:t>, John </a:t>
            </a:r>
            <a:r>
              <a:rPr lang="es-GT" dirty="0" err="1"/>
              <a:t>Atanasoff</a:t>
            </a:r>
            <a:r>
              <a:rPr lang="es-GT" dirty="0"/>
              <a:t> y </a:t>
            </a:r>
            <a:r>
              <a:rPr lang="es-GT" dirty="0" err="1"/>
              <a:t>Clifford</a:t>
            </a:r>
            <a:r>
              <a:rPr lang="es-GT" dirty="0"/>
              <a:t> Berry ya habían construido un prototipo de máquina </a:t>
            </a:r>
            <a:r>
              <a:rPr lang="es-GT" dirty="0">
                <a:hlinkClick r:id="rId7"/>
              </a:rPr>
              <a:t>electrónica</a:t>
            </a:r>
            <a:r>
              <a:rPr lang="es-GT" dirty="0"/>
              <a:t> en el Iowa </a:t>
            </a:r>
            <a:r>
              <a:rPr lang="es-GT" dirty="0" err="1"/>
              <a:t>State</a:t>
            </a:r>
            <a:r>
              <a:rPr lang="es-GT" dirty="0"/>
              <a:t> </a:t>
            </a:r>
            <a:r>
              <a:rPr lang="es-GT" dirty="0" err="1"/>
              <a:t>College</a:t>
            </a:r>
            <a:r>
              <a:rPr lang="es-GT" dirty="0"/>
              <a:t> (EEUU). Este prototipo y las </a:t>
            </a:r>
            <a:r>
              <a:rPr lang="es-GT" dirty="0">
                <a:hlinkClick r:id="rId8"/>
              </a:rPr>
              <a:t>investigaciones</a:t>
            </a:r>
            <a:r>
              <a:rPr lang="es-GT" dirty="0"/>
              <a:t> posteriores se realizaron en el anonimato, y más tarde quedaron eclipsadas por el </a:t>
            </a:r>
            <a:r>
              <a:rPr lang="es-GT" dirty="0">
                <a:hlinkClick r:id="rId9"/>
              </a:rPr>
              <a:t>desarrollo</a:t>
            </a:r>
            <a:r>
              <a:rPr lang="es-GT" dirty="0"/>
              <a:t> del Calculador e integrador numérico digital electrónico (ENIAC) en 1945. El ENIAC, que según mostró la evidencia se basaba en gran medida en el ‘ordenador’ </a:t>
            </a:r>
            <a:r>
              <a:rPr lang="es-GT" dirty="0" err="1"/>
              <a:t>Atanasoff</a:t>
            </a:r>
            <a:r>
              <a:rPr lang="es-GT" dirty="0"/>
              <a:t>-Berry (ABC, acrónimo de </a:t>
            </a:r>
            <a:r>
              <a:rPr lang="es-GT" dirty="0" err="1"/>
              <a:t>Electronic</a:t>
            </a:r>
            <a:r>
              <a:rPr lang="es-GT" dirty="0"/>
              <a:t> </a:t>
            </a:r>
            <a:r>
              <a:rPr lang="es-GT" dirty="0" err="1"/>
              <a:t>Numerical</a:t>
            </a:r>
            <a:r>
              <a:rPr lang="es-GT" dirty="0"/>
              <a:t> </a:t>
            </a:r>
            <a:r>
              <a:rPr lang="es-GT" dirty="0" err="1"/>
              <a:t>Integrator</a:t>
            </a:r>
            <a:r>
              <a:rPr lang="es-GT" dirty="0"/>
              <a:t> and </a:t>
            </a:r>
            <a:r>
              <a:rPr lang="es-GT" dirty="0" err="1"/>
              <a:t>Computer</a:t>
            </a:r>
            <a:r>
              <a:rPr lang="es-GT" dirty="0"/>
              <a:t>), obtuvo una patente que caducó en 1973, varias décadas más tarde</a:t>
            </a:r>
            <a:r>
              <a:rPr lang="es-GT" dirty="0" smtClean="0"/>
              <a:t>.</a:t>
            </a:r>
            <a:endParaRPr lang="es-GT" dirty="0"/>
          </a:p>
        </p:txBody>
      </p:sp>
      <p:sp>
        <p:nvSpPr>
          <p:cNvPr id="4" name="Rectángulo 3"/>
          <p:cNvSpPr/>
          <p:nvPr/>
        </p:nvSpPr>
        <p:spPr>
          <a:xfrm>
            <a:off x="1459529" y="1000748"/>
            <a:ext cx="8972329" cy="923330"/>
          </a:xfrm>
          <a:prstGeom prst="rect">
            <a:avLst/>
          </a:prstGeom>
          <a:noFill/>
        </p:spPr>
        <p:txBody>
          <a:bodyPr wrap="none" lIns="91440" tIns="45720" rIns="91440" bIns="45720">
            <a:spAutoFit/>
          </a:bodyPr>
          <a:lstStyle/>
          <a:p>
            <a:pPr algn="ctr"/>
            <a:r>
              <a:rPr lang="es-ES" sz="54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Ordenadores </a:t>
            </a:r>
            <a:r>
              <a:rPr lang="es-ES" sz="5400" b="1" cap="none" spc="0" dirty="0" err="1"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electronicos</a:t>
            </a:r>
            <a:endParaRPr lang="es-E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5" name="Imagen 4"/>
          <p:cNvPicPr>
            <a:picLocks noChangeAspect="1"/>
          </p:cNvPicPr>
          <p:nvPr/>
        </p:nvPicPr>
        <p:blipFill>
          <a:blip r:embed="rId10"/>
          <a:stretch>
            <a:fillRect/>
          </a:stretch>
        </p:blipFill>
        <p:spPr>
          <a:xfrm>
            <a:off x="8478387" y="2905412"/>
            <a:ext cx="3125280" cy="2327336"/>
          </a:xfrm>
          <a:prstGeom prst="rect">
            <a:avLst/>
          </a:prstGeom>
        </p:spPr>
      </p:pic>
    </p:spTree>
    <p:extLst>
      <p:ext uri="{BB962C8B-B14F-4D97-AF65-F5344CB8AC3E}">
        <p14:creationId xmlns:p14="http://schemas.microsoft.com/office/powerpoint/2010/main" val="27259523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2" presetClass="emph" presetSubtype="0" fill="hold" nodeType="clickEffect">
                                  <p:stCondLst>
                                    <p:cond delay="0"/>
                                  </p:stCondLst>
                                  <p:childTnLst>
                                    <p:animRot by="120000">
                                      <p:cBhvr>
                                        <p:cTn id="15" dur="100" fill="hold">
                                          <p:stCondLst>
                                            <p:cond delay="0"/>
                                          </p:stCondLst>
                                        </p:cTn>
                                        <p:tgtEl>
                                          <p:spTgt spid="5"/>
                                        </p:tgtEl>
                                        <p:attrNameLst>
                                          <p:attrName>r</p:attrName>
                                        </p:attrNameLst>
                                      </p:cBhvr>
                                    </p:animRot>
                                    <p:animRot by="-240000">
                                      <p:cBhvr>
                                        <p:cTn id="16" dur="200" fill="hold">
                                          <p:stCondLst>
                                            <p:cond delay="200"/>
                                          </p:stCondLst>
                                        </p:cTn>
                                        <p:tgtEl>
                                          <p:spTgt spid="5"/>
                                        </p:tgtEl>
                                        <p:attrNameLst>
                                          <p:attrName>r</p:attrName>
                                        </p:attrNameLst>
                                      </p:cBhvr>
                                    </p:animRot>
                                    <p:animRot by="240000">
                                      <p:cBhvr>
                                        <p:cTn id="17" dur="200" fill="hold">
                                          <p:stCondLst>
                                            <p:cond delay="400"/>
                                          </p:stCondLst>
                                        </p:cTn>
                                        <p:tgtEl>
                                          <p:spTgt spid="5"/>
                                        </p:tgtEl>
                                        <p:attrNameLst>
                                          <p:attrName>r</p:attrName>
                                        </p:attrNameLst>
                                      </p:cBhvr>
                                    </p:animRot>
                                    <p:animRot by="-240000">
                                      <p:cBhvr>
                                        <p:cTn id="18" dur="200" fill="hold">
                                          <p:stCondLst>
                                            <p:cond delay="600"/>
                                          </p:stCondLst>
                                        </p:cTn>
                                        <p:tgtEl>
                                          <p:spTgt spid="5"/>
                                        </p:tgtEl>
                                        <p:attrNameLst>
                                          <p:attrName>r</p:attrName>
                                        </p:attrNameLst>
                                      </p:cBhvr>
                                    </p:animRot>
                                    <p:animRot by="120000">
                                      <p:cBhvr>
                                        <p:cTn id="19"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a:stretch>
            <a:fillRect/>
          </a:stretch>
        </p:blipFill>
        <p:spPr>
          <a:xfrm>
            <a:off x="2906413" y="2103438"/>
            <a:ext cx="6379173" cy="3932237"/>
          </a:xfrm>
          <a:prstGeom prst="rect">
            <a:avLst/>
          </a:prstGeom>
        </p:spPr>
      </p:pic>
      <p:sp>
        <p:nvSpPr>
          <p:cNvPr id="4" name="Rectángulo 3"/>
          <p:cNvSpPr/>
          <p:nvPr/>
        </p:nvSpPr>
        <p:spPr>
          <a:xfrm>
            <a:off x="1213077" y="812859"/>
            <a:ext cx="9565439"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5400" b="1" cap="none" spc="0" dirty="0" smtClean="0">
                <a:ln/>
                <a:solidFill>
                  <a:schemeClr val="accent3"/>
                </a:solidFill>
                <a:effectLst/>
              </a:rPr>
              <a:t>Historia de la programación</a:t>
            </a:r>
            <a:endParaRPr lang="es-ES" sz="5400" b="1" cap="none" spc="0" dirty="0">
              <a:ln/>
              <a:solidFill>
                <a:schemeClr val="accent3"/>
              </a:solidFill>
              <a:effectLst/>
            </a:endParaRPr>
          </a:p>
        </p:txBody>
      </p:sp>
    </p:spTree>
    <p:extLst>
      <p:ext uri="{BB962C8B-B14F-4D97-AF65-F5344CB8AC3E}">
        <p14:creationId xmlns:p14="http://schemas.microsoft.com/office/powerpoint/2010/main" val="18154037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heel(1)">
                                      <p:cBhvr>
                                        <p:cTn id="2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21.jpeg"/></Relationships>
</file>

<file path=ppt/theme/_rels/theme14.xml.rels><?xml version="1.0" encoding="UTF-8" standalone="yes"?>
<Relationships xmlns="http://schemas.openxmlformats.org/package/2006/relationships"><Relationship Id="rId1" Type="http://schemas.openxmlformats.org/officeDocument/2006/relationships/image" Target="../media/image29.jpeg"/></Relationships>
</file>

<file path=ppt/theme/_rels/theme15.xml.rels><?xml version="1.0" encoding="UTF-8" standalone="yes"?>
<Relationships xmlns="http://schemas.openxmlformats.org/package/2006/relationships"><Relationship Id="rId1" Type="http://schemas.openxmlformats.org/officeDocument/2006/relationships/image" Target="../media/image16.jpeg"/></Relationships>
</file>

<file path=ppt/theme/_rels/theme3.xml.rels><?xml version="1.0" encoding="UTF-8" standalone="yes"?>
<Relationships xmlns="http://schemas.openxmlformats.org/package/2006/relationships"><Relationship Id="rId1" Type="http://schemas.openxmlformats.org/officeDocument/2006/relationships/image" Target="../media/image10.jpeg"/></Relationships>
</file>

<file path=ppt/theme/_rels/them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image" Target="../media/image13.jpeg"/></Relationships>
</file>

<file path=ppt/theme/_rels/theme7.xml.rels><?xml version="1.0" encoding="UTF-8" standalone="yes"?>
<Relationships xmlns="http://schemas.openxmlformats.org/package/2006/relationships"><Relationship Id="rId1" Type="http://schemas.openxmlformats.org/officeDocument/2006/relationships/image" Target="../media/image16.jpeg"/></Relationships>
</file>

<file path=ppt/theme/_rels/theme8.xml.rels><?xml version="1.0" encoding="UTF-8" standalone="yes"?>
<Relationships xmlns="http://schemas.openxmlformats.org/package/2006/relationships"><Relationship Id="rId1" Type="http://schemas.openxmlformats.org/officeDocument/2006/relationships/image" Target="../media/image18.jpeg"/></Relationships>
</file>

<file path=ppt/theme/theme1.xml><?xml version="1.0" encoding="utf-8"?>
<a:theme xmlns:a="http://schemas.openxmlformats.org/drawingml/2006/main" name="Orgánico">
  <a:themeElements>
    <a:clrScheme name="Orgá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10.xml><?xml version="1.0" encoding="utf-8"?>
<a:theme xmlns:a="http://schemas.openxmlformats.org/drawingml/2006/main" name="Pizarra">
  <a:themeElements>
    <a:clrScheme name="Pizarra">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Pizarra">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izarra">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11.xml><?xml version="1.0" encoding="utf-8"?>
<a:theme xmlns:a="http://schemas.openxmlformats.org/drawingml/2006/main" name="Gota">
  <a:themeElements>
    <a:clrScheme name="Gota">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Gota">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ota">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12.xml><?xml version="1.0" encoding="utf-8"?>
<a:theme xmlns:a="http://schemas.openxmlformats.org/drawingml/2006/main" name="Espiral">
  <a:themeElements>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Espiral">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13.xml><?xml version="1.0" encoding="utf-8"?>
<a:theme xmlns:a="http://schemas.openxmlformats.org/drawingml/2006/main" name="1_Profundidad">
  <a:themeElements>
    <a:clrScheme name="Profundidad">
      <a:dk1>
        <a:sysClr val="windowText" lastClr="000000"/>
      </a:dk1>
      <a:lt1>
        <a:sysClr val="window" lastClr="FFFFFF"/>
      </a:lt1>
      <a:dk2>
        <a:srgbClr val="454551"/>
      </a:dk2>
      <a:lt2>
        <a:srgbClr val="F2ACD2"/>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Profundidad">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rofundida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3016C5A4-E631-4977-A608-ACFB47552625}"/>
    </a:ext>
  </a:extLst>
</a:theme>
</file>

<file path=ppt/theme/theme14.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15.xml><?xml version="1.0" encoding="utf-8"?>
<a:theme xmlns:a="http://schemas.openxmlformats.org/drawingml/2006/main" name="1_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16.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erlín">
  <a:themeElements>
    <a:clrScheme name="Berlí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í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í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3.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4.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5.xml><?xml version="1.0" encoding="utf-8"?>
<a:theme xmlns:a="http://schemas.openxmlformats.org/drawingml/2006/main" name="Evento principal">
  <a:themeElements>
    <a:clrScheme name="Evento principal">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Evento principal">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vento principal">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6.xml><?xml version="1.0" encoding="utf-8"?>
<a:theme xmlns:a="http://schemas.openxmlformats.org/drawingml/2006/main" name="Marco">
  <a:themeElements>
    <a:clrScheme name="Marco">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Marco">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rco">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7.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8.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9.xml><?xml version="1.0" encoding="utf-8"?>
<a:theme xmlns:a="http://schemas.openxmlformats.org/drawingml/2006/main" name="Profundidad">
  <a:themeElements>
    <a:clrScheme name="Profundidad">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Profundidad">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rofundida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otalTime>49</TotalTime>
  <Words>1293</Words>
  <Application>Microsoft Office PowerPoint</Application>
  <PresentationFormat>Panorámica</PresentationFormat>
  <Paragraphs>68</Paragraphs>
  <Slides>28</Slides>
  <Notes>1</Notes>
  <HiddenSlides>0</HiddenSlides>
  <MMClips>0</MMClips>
  <ScaleCrop>false</ScaleCrop>
  <HeadingPairs>
    <vt:vector size="6" baseType="variant">
      <vt:variant>
        <vt:lpstr>Fuentes usadas</vt:lpstr>
      </vt:variant>
      <vt:variant>
        <vt:i4>12</vt:i4>
      </vt:variant>
      <vt:variant>
        <vt:lpstr>Tema</vt:lpstr>
      </vt:variant>
      <vt:variant>
        <vt:i4>15</vt:i4>
      </vt:variant>
      <vt:variant>
        <vt:lpstr>Títulos de diapositiva</vt:lpstr>
      </vt:variant>
      <vt:variant>
        <vt:i4>28</vt:i4>
      </vt:variant>
    </vt:vector>
  </HeadingPairs>
  <TitlesOfParts>
    <vt:vector size="55" baseType="lpstr">
      <vt:lpstr>Arial</vt:lpstr>
      <vt:lpstr>Calibri</vt:lpstr>
      <vt:lpstr>Calibri Light</vt:lpstr>
      <vt:lpstr>Calisto MT</vt:lpstr>
      <vt:lpstr>Century Gothic</vt:lpstr>
      <vt:lpstr>Corbel</vt:lpstr>
      <vt:lpstr>Garamond</vt:lpstr>
      <vt:lpstr>Impact</vt:lpstr>
      <vt:lpstr>Trebuchet MS</vt:lpstr>
      <vt:lpstr>Tw Cen MT</vt:lpstr>
      <vt:lpstr>Wingdings 2</vt:lpstr>
      <vt:lpstr>Wingdings 3</vt:lpstr>
      <vt:lpstr>Orgánico</vt:lpstr>
      <vt:lpstr>Berlín</vt:lpstr>
      <vt:lpstr>Celestial</vt:lpstr>
      <vt:lpstr>Faceta</vt:lpstr>
      <vt:lpstr>Evento principal</vt:lpstr>
      <vt:lpstr>Marco</vt:lpstr>
      <vt:lpstr>Circuito</vt:lpstr>
      <vt:lpstr>Savon</vt:lpstr>
      <vt:lpstr>Profundidad</vt:lpstr>
      <vt:lpstr>Pizarra</vt:lpstr>
      <vt:lpstr>Gota</vt:lpstr>
      <vt:lpstr>Espiral</vt:lpstr>
      <vt:lpstr>1_Profundidad</vt:lpstr>
      <vt:lpstr>Ion</vt:lpstr>
      <vt:lpstr>1_Circuito</vt:lpstr>
      <vt:lpstr>Presentación de PowerPoint</vt:lpstr>
      <vt:lpstr>Presentación de PowerPoint</vt:lpstr>
      <vt:lpstr>Historia de las computadoras personales </vt:lpstr>
      <vt:lpstr>Mainframes, minicomputadoras, y microcomputadoras</vt:lpstr>
      <vt:lpstr>El microprocesador y la reducción de costos</vt:lpstr>
      <vt:lpstr>Presentación de PowerPoint</vt:lpstr>
      <vt:lpstr>Presentación de PowerPoint</vt:lpstr>
      <vt:lpstr>Presentación de PowerPoint</vt:lpstr>
      <vt:lpstr>Presentación de PowerPoint</vt:lpstr>
      <vt:lpstr>Historia</vt:lpstr>
      <vt:lpstr>Léxico y programación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Mantenimiento preventivo</vt:lpstr>
      <vt:lpstr>Mantenimiento programado</vt:lpstr>
      <vt:lpstr>Mantenimiento Predictivo</vt:lpstr>
      <vt:lpstr>Mantenimiento de oportunidad</vt:lpstr>
      <vt:lpstr>Grafica de mantenimiento preventivo</vt:lpstr>
      <vt:lpstr>Presentación de PowerPoint</vt:lpstr>
      <vt:lpstr>Presentación de PowerPoint</vt:lpstr>
      <vt:lpstr>Conclusión computadora</vt:lpstr>
      <vt:lpstr>Conclusión programación</vt:lpstr>
      <vt:lpstr>Conclusión de el mantenimiento preventivo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estudiante de Liceo Compu-market</dc:creator>
  <cp:lastModifiedBy>estudiante de Liceo Compu-market</cp:lastModifiedBy>
  <cp:revision>7</cp:revision>
  <dcterms:created xsi:type="dcterms:W3CDTF">2017-04-19T18:54:09Z</dcterms:created>
  <dcterms:modified xsi:type="dcterms:W3CDTF">2017-04-19T19:43:45Z</dcterms:modified>
</cp:coreProperties>
</file>